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4"/>
    <p:sldMasterId id="2147493464" r:id="rId5"/>
    <p:sldMasterId id="2147493473" r:id="rId6"/>
    <p:sldMasterId id="2147493478" r:id="rId7"/>
    <p:sldMasterId id="2147493482" r:id="rId8"/>
    <p:sldMasterId id="2147493502" r:id="rId9"/>
  </p:sldMasterIdLst>
  <p:notesMasterIdLst>
    <p:notesMasterId r:id="rId53"/>
  </p:notesMasterIdLst>
  <p:handoutMasterIdLst>
    <p:handoutMasterId r:id="rId54"/>
  </p:handoutMasterIdLst>
  <p:sldIdLst>
    <p:sldId id="256" r:id="rId10"/>
    <p:sldId id="411" r:id="rId11"/>
    <p:sldId id="381" r:id="rId12"/>
    <p:sldId id="366" r:id="rId13"/>
    <p:sldId id="383" r:id="rId14"/>
    <p:sldId id="413" r:id="rId15"/>
    <p:sldId id="353" r:id="rId16"/>
    <p:sldId id="367" r:id="rId17"/>
    <p:sldId id="384" r:id="rId18"/>
    <p:sldId id="368" r:id="rId19"/>
    <p:sldId id="385" r:id="rId20"/>
    <p:sldId id="388" r:id="rId21"/>
    <p:sldId id="386" r:id="rId22"/>
    <p:sldId id="387" r:id="rId23"/>
    <p:sldId id="412" r:id="rId24"/>
    <p:sldId id="389" r:id="rId25"/>
    <p:sldId id="390" r:id="rId26"/>
    <p:sldId id="378" r:id="rId27"/>
    <p:sldId id="392" r:id="rId28"/>
    <p:sldId id="391" r:id="rId29"/>
    <p:sldId id="395" r:id="rId30"/>
    <p:sldId id="394" r:id="rId31"/>
    <p:sldId id="393" r:id="rId32"/>
    <p:sldId id="414" r:id="rId33"/>
    <p:sldId id="396" r:id="rId34"/>
    <p:sldId id="382" r:id="rId35"/>
    <p:sldId id="398" r:id="rId36"/>
    <p:sldId id="397" r:id="rId37"/>
    <p:sldId id="399" r:id="rId38"/>
    <p:sldId id="400" r:id="rId39"/>
    <p:sldId id="401" r:id="rId40"/>
    <p:sldId id="402" r:id="rId41"/>
    <p:sldId id="405" r:id="rId42"/>
    <p:sldId id="406" r:id="rId43"/>
    <p:sldId id="403" r:id="rId44"/>
    <p:sldId id="409" r:id="rId45"/>
    <p:sldId id="410" r:id="rId46"/>
    <p:sldId id="272" r:id="rId47"/>
    <p:sldId id="273" r:id="rId48"/>
    <p:sldId id="404" r:id="rId49"/>
    <p:sldId id="407" r:id="rId50"/>
    <p:sldId id="408" r:id="rId51"/>
    <p:sldId id="260" r:id="rId52"/>
  </p:sldIdLst>
  <p:sldSz cx="9144000" cy="5143500" type="screen16x9"/>
  <p:notesSz cx="6858000" cy="21431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2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dav, Shikha" initials="YS" lastIdx="3" clrIdx="0">
    <p:extLst>
      <p:ext uri="{19B8F6BF-5375-455C-9EA6-DF929625EA0E}">
        <p15:presenceInfo xmlns:p15="http://schemas.microsoft.com/office/powerpoint/2012/main" userId="S::shikhay@ad.unc.edu::8c5a2578-797d-4339-b829-d5a27de00c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8B6"/>
    <a:srgbClr val="A6AFEF"/>
    <a:srgbClr val="BCD5B2"/>
    <a:srgbClr val="669900"/>
    <a:srgbClr val="B1B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25E8D-6F9C-6924-1D6A-6638092578E8}" v="6" dt="2020-06-25T16:46:32.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9" autoAdjust="0"/>
    <p:restoredTop sz="82922" autoAdjust="0"/>
  </p:normalViewPr>
  <p:slideViewPr>
    <p:cSldViewPr snapToGrid="0" snapToObjects="1">
      <p:cViewPr varScale="1">
        <p:scale>
          <a:sx n="100" d="100"/>
          <a:sy n="100" d="100"/>
        </p:scale>
        <p:origin x="696" y="72"/>
      </p:cViewPr>
      <p:guideLst>
        <p:guide orient="horz" pos="1619"/>
        <p:guide pos="225"/>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25T09:43:39.168" idx="2">
    <p:pos x="10" y="10"/>
    <p:text>[@Cui, Eric Roger] will you have quiz here?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25T09:46:32.862" idx="3">
    <p:pos x="10" y="10"/>
    <p:text>Really good job! I would request you to please add the sponsors slides and chip info slide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9B8EC5-1D92-5647-9CE5-0E7945A98D2B}" type="datetimeFigureOut">
              <a:rPr lang="en-US" smtClean="0"/>
              <a:t>6/29/2020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F4738E-DF8F-7D43-AEDA-B82A91435345}" type="slidenum">
              <a:rPr lang="en-US" smtClean="0"/>
              <a:t>‹#›</a:t>
            </a:fld>
            <a:endParaRPr lang="en-US"/>
          </a:p>
        </p:txBody>
      </p:sp>
    </p:spTree>
    <p:extLst>
      <p:ext uri="{BB962C8B-B14F-4D97-AF65-F5344CB8AC3E}">
        <p14:creationId xmlns:p14="http://schemas.microsoft.com/office/powerpoint/2010/main" val="102617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64AB9B-A9BF-A14F-8C05-D5A3923814EE}" type="datetimeFigureOut">
              <a:rPr lang="en-US" smtClean="0"/>
              <a:t>6/29/2020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C993E-BEB6-6C41-8CFE-173E70C9E0E8}" type="slidenum">
              <a:rPr lang="en-US" smtClean="0"/>
              <a:t>‹#›</a:t>
            </a:fld>
            <a:endParaRPr lang="en-US"/>
          </a:p>
        </p:txBody>
      </p:sp>
    </p:spTree>
    <p:extLst>
      <p:ext uri="{BB962C8B-B14F-4D97-AF65-F5344CB8AC3E}">
        <p14:creationId xmlns:p14="http://schemas.microsoft.com/office/powerpoint/2010/main" val="19436353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module 5 of the data mining track!</a:t>
            </a:r>
          </a:p>
          <a:p>
            <a:r>
              <a:rPr lang="en-US" dirty="0"/>
              <a:t>Today we will be exploring the topic of Predictive Analysis!</a:t>
            </a:r>
          </a:p>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a:t>
            </a:fld>
            <a:endParaRPr lang="en-US"/>
          </a:p>
        </p:txBody>
      </p:sp>
    </p:spTree>
    <p:extLst>
      <p:ext uri="{BB962C8B-B14F-4D97-AF65-F5344CB8AC3E}">
        <p14:creationId xmlns:p14="http://schemas.microsoft.com/office/powerpoint/2010/main" val="177767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two chart above. The goal in these two charts is to separate the red points from the blue points using a straight line.</a:t>
            </a:r>
          </a:p>
          <a:p>
            <a:endParaRPr lang="en-US" dirty="0"/>
          </a:p>
          <a:p>
            <a:r>
              <a:rPr lang="en-US" dirty="0"/>
              <a:t>If you look on the right, the points can be easily separated by a straight line. However, in the chart on the left, it is impossible to separate the points by a straight line. Go ahead, try to separate the blue and red points using a straight line. </a:t>
            </a:r>
          </a:p>
          <a:p>
            <a:endParaRPr lang="en-US" dirty="0"/>
          </a:p>
          <a:p>
            <a:r>
              <a:rPr lang="en-US" dirty="0"/>
              <a:t>This means that the data in the left is a non-linear problem while the data on the right is a linear problem. Going back to our last slide, we said that one of the disadvantages of logistic regression is that it assumes data can separated linearly. This may not necessarily be the case. </a:t>
            </a:r>
          </a:p>
        </p:txBody>
      </p:sp>
      <p:sp>
        <p:nvSpPr>
          <p:cNvPr id="4" name="Slide Number Placeholder 3"/>
          <p:cNvSpPr>
            <a:spLocks noGrp="1"/>
          </p:cNvSpPr>
          <p:nvPr>
            <p:ph type="sldNum" sz="quarter" idx="5"/>
          </p:nvPr>
        </p:nvSpPr>
        <p:spPr/>
        <p:txBody>
          <a:bodyPr/>
          <a:lstStyle/>
          <a:p>
            <a:fld id="{599C993E-BEB6-6C41-8CFE-173E70C9E0E8}" type="slidenum">
              <a:rPr lang="en-US" smtClean="0"/>
              <a:t>11</a:t>
            </a:fld>
            <a:endParaRPr lang="en-US"/>
          </a:p>
        </p:txBody>
      </p:sp>
    </p:spTree>
    <p:extLst>
      <p:ext uri="{BB962C8B-B14F-4D97-AF65-F5344CB8AC3E}">
        <p14:creationId xmlns:p14="http://schemas.microsoft.com/office/powerpoint/2010/main" val="116391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predictive model we will cover are decision trees. </a:t>
            </a:r>
          </a:p>
        </p:txBody>
      </p:sp>
      <p:sp>
        <p:nvSpPr>
          <p:cNvPr id="4" name="Slide Number Placeholder 3"/>
          <p:cNvSpPr>
            <a:spLocks noGrp="1"/>
          </p:cNvSpPr>
          <p:nvPr>
            <p:ph type="sldNum" sz="quarter" idx="5"/>
          </p:nvPr>
        </p:nvSpPr>
        <p:spPr/>
        <p:txBody>
          <a:bodyPr/>
          <a:lstStyle/>
          <a:p>
            <a:fld id="{599C993E-BEB6-6C41-8CFE-173E70C9E0E8}" type="slidenum">
              <a:rPr lang="en-US" smtClean="0"/>
              <a:t>15</a:t>
            </a:fld>
            <a:endParaRPr lang="en-US"/>
          </a:p>
        </p:txBody>
      </p:sp>
    </p:spTree>
    <p:extLst>
      <p:ext uri="{BB962C8B-B14F-4D97-AF65-F5344CB8AC3E}">
        <p14:creationId xmlns:p14="http://schemas.microsoft.com/office/powerpoint/2010/main" val="96033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tress make predictions using a flow-chart like structure or logic. It is very useful for breaking down a decision in detail. For instance, the decision tree display on the slide is a decision tree to determine whether or not to buy a phone. </a:t>
            </a:r>
          </a:p>
          <a:p>
            <a:endParaRPr lang="en-US" dirty="0"/>
          </a:p>
          <a:p>
            <a:r>
              <a:rPr lang="en-US" dirty="0"/>
              <a:t>In the context of data analytics, each split or “branch” is a decision based on information provided by a single variable. </a:t>
            </a:r>
          </a:p>
        </p:txBody>
      </p:sp>
      <p:sp>
        <p:nvSpPr>
          <p:cNvPr id="4" name="Slide Number Placeholder 3"/>
          <p:cNvSpPr>
            <a:spLocks noGrp="1"/>
          </p:cNvSpPr>
          <p:nvPr>
            <p:ph type="sldNum" sz="quarter" idx="5"/>
          </p:nvPr>
        </p:nvSpPr>
        <p:spPr/>
        <p:txBody>
          <a:bodyPr/>
          <a:lstStyle/>
          <a:p>
            <a:fld id="{599C993E-BEB6-6C41-8CFE-173E70C9E0E8}" type="slidenum">
              <a:rPr lang="en-US" smtClean="0"/>
              <a:t>16</a:t>
            </a:fld>
            <a:endParaRPr lang="en-US"/>
          </a:p>
        </p:txBody>
      </p:sp>
    </p:spTree>
    <p:extLst>
      <p:ext uri="{BB962C8B-B14F-4D97-AF65-F5344CB8AC3E}">
        <p14:creationId xmlns:p14="http://schemas.microsoft.com/office/powerpoint/2010/main" val="281013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are commonly used in medicine, they can be both simple and complex. The one on the left is a simple decision tree for determining whether a patient should stay home or be sent to the hospital based on if they have difficulty breathing or are bleeding. The decision tree on the right illustrates a complex tree for helping a medical provider determine if a patient’s arteries are more or less than 50% occluded or narrowed. </a:t>
            </a:r>
          </a:p>
          <a:p>
            <a:endParaRPr lang="en-US" dirty="0"/>
          </a:p>
          <a:p>
            <a:r>
              <a:rPr lang="en-US" dirty="0"/>
              <a:t>In the past, decision trees were manually created by people. However, in machine learning, decision trees are automatically created using past data. Computers can quickly create incredibly complex trees in seconds. </a:t>
            </a:r>
          </a:p>
        </p:txBody>
      </p:sp>
      <p:sp>
        <p:nvSpPr>
          <p:cNvPr id="4" name="Slide Number Placeholder 3"/>
          <p:cNvSpPr>
            <a:spLocks noGrp="1"/>
          </p:cNvSpPr>
          <p:nvPr>
            <p:ph type="sldNum" sz="quarter" idx="5"/>
          </p:nvPr>
        </p:nvSpPr>
        <p:spPr/>
        <p:txBody>
          <a:bodyPr/>
          <a:lstStyle/>
          <a:p>
            <a:fld id="{599C993E-BEB6-6C41-8CFE-173E70C9E0E8}" type="slidenum">
              <a:rPr lang="en-US" smtClean="0"/>
              <a:t>17</a:t>
            </a:fld>
            <a:endParaRPr lang="en-US"/>
          </a:p>
        </p:txBody>
      </p:sp>
    </p:spTree>
    <p:extLst>
      <p:ext uri="{BB962C8B-B14F-4D97-AF65-F5344CB8AC3E}">
        <p14:creationId xmlns:p14="http://schemas.microsoft.com/office/powerpoint/2010/main" val="3255097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logistic regression, decision trees are more flexible in their predictions. They can predict both numerical values, which are called regression trees, and predictions that only have a discrete number of categories, which are called classification trees. This module will be focusing exclusively on classification trees. </a:t>
            </a:r>
          </a:p>
        </p:txBody>
      </p:sp>
      <p:sp>
        <p:nvSpPr>
          <p:cNvPr id="4" name="Slide Number Placeholder 3"/>
          <p:cNvSpPr>
            <a:spLocks noGrp="1"/>
          </p:cNvSpPr>
          <p:nvPr>
            <p:ph type="sldNum" sz="quarter" idx="5"/>
          </p:nvPr>
        </p:nvSpPr>
        <p:spPr/>
        <p:txBody>
          <a:bodyPr/>
          <a:lstStyle/>
          <a:p>
            <a:fld id="{599C993E-BEB6-6C41-8CFE-173E70C9E0E8}" type="slidenum">
              <a:rPr lang="en-US" smtClean="0"/>
              <a:t>18</a:t>
            </a:fld>
            <a:endParaRPr lang="en-US"/>
          </a:p>
        </p:txBody>
      </p:sp>
    </p:spTree>
    <p:extLst>
      <p:ext uri="{BB962C8B-B14F-4D97-AF65-F5344CB8AC3E}">
        <p14:creationId xmlns:p14="http://schemas.microsoft.com/office/powerpoint/2010/main" val="3843330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the simple decision tree we saw earlier about whether to send a patient home or to the hospital and recap. As we mentioned a decision tree can be classification or a regression tree. In this case, this is a classification tree because there are only two possible predictions/outcomes, stay at home or send to hospital. </a:t>
            </a:r>
          </a:p>
          <a:p>
            <a:endParaRPr lang="en-US" dirty="0"/>
          </a:p>
          <a:p>
            <a:r>
              <a:rPr lang="en-US" dirty="0"/>
              <a:t>In addition, each branch or split is based on a single variable. For instance, the first split is whether a patient has difficulty breathing. This would be it’s own variable in a dataset and this variable would tell us whether a specific patient was having difficulty breathing or not. </a:t>
            </a:r>
          </a:p>
        </p:txBody>
      </p:sp>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776423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decision trees have many advantages. Once again they are relatively simple compared to other algorithms. In addition, they are both intuitive and easy to explain. That is because you can visualize each decision tree and see how a computer created it’s tree or branches. This makes it easier to understand.</a:t>
            </a:r>
          </a:p>
          <a:p>
            <a:endParaRPr lang="en-US" dirty="0"/>
          </a:p>
          <a:p>
            <a:r>
              <a:rPr lang="en-US" dirty="0"/>
              <a:t>However, there are several disadvantages. First, creating a viable tree can be resource intensive and slow process for a computer. In addition, computers can create hugely complex trees. While you may be able to understand a tree like this with time, unnecessarily complex tree are not very good for general use. In addition, small changes in your data can lead to huge and inexplicable differences in how a computer constructs its tree. This may hurt how applicable your tree is for general situations/predictions. </a:t>
            </a:r>
          </a:p>
        </p:txBody>
      </p:sp>
      <p:sp>
        <p:nvSpPr>
          <p:cNvPr id="4" name="Slide Number Placeholder 3"/>
          <p:cNvSpPr>
            <a:spLocks noGrp="1"/>
          </p:cNvSpPr>
          <p:nvPr>
            <p:ph type="sldNum" sz="quarter" idx="5"/>
          </p:nvPr>
        </p:nvSpPr>
        <p:spPr/>
        <p:txBody>
          <a:bodyPr/>
          <a:lstStyle/>
          <a:p>
            <a:fld id="{599C993E-BEB6-6C41-8CFE-173E70C9E0E8}" type="slidenum">
              <a:rPr lang="en-US" smtClean="0"/>
              <a:t>20</a:t>
            </a:fld>
            <a:endParaRPr lang="en-US"/>
          </a:p>
        </p:txBody>
      </p:sp>
    </p:spTree>
    <p:extLst>
      <p:ext uri="{BB962C8B-B14F-4D97-AF65-F5344CB8AC3E}">
        <p14:creationId xmlns:p14="http://schemas.microsoft.com/office/powerpoint/2010/main" val="18430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learned how about a few model, we will learn how to evaluate a model’s performance. </a:t>
            </a:r>
          </a:p>
        </p:txBody>
      </p:sp>
      <p:sp>
        <p:nvSpPr>
          <p:cNvPr id="4" name="Slide Number Placeholder 3"/>
          <p:cNvSpPr>
            <a:spLocks noGrp="1"/>
          </p:cNvSpPr>
          <p:nvPr>
            <p:ph type="sldNum" sz="quarter" idx="5"/>
          </p:nvPr>
        </p:nvSpPr>
        <p:spPr/>
        <p:txBody>
          <a:bodyPr/>
          <a:lstStyle/>
          <a:p>
            <a:fld id="{599C993E-BEB6-6C41-8CFE-173E70C9E0E8}" type="slidenum">
              <a:rPr lang="en-US" smtClean="0"/>
              <a:t>24</a:t>
            </a:fld>
            <a:endParaRPr lang="en-US"/>
          </a:p>
        </p:txBody>
      </p:sp>
    </p:spTree>
    <p:extLst>
      <p:ext uri="{BB962C8B-B14F-4D97-AF65-F5344CB8AC3E}">
        <p14:creationId xmlns:p14="http://schemas.microsoft.com/office/powerpoint/2010/main" val="447500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is one of the most important if not the most important part of predictive analysis. </a:t>
            </a:r>
          </a:p>
          <a:p>
            <a:endParaRPr lang="en-US" dirty="0"/>
          </a:p>
          <a:p>
            <a:r>
              <a:rPr lang="en-US" dirty="0"/>
              <a:t>How do we determine which model is better than another for a certain job? The answer is evaluation. </a:t>
            </a:r>
          </a:p>
          <a:p>
            <a:endParaRPr lang="en-US" dirty="0"/>
          </a:p>
          <a:p>
            <a:r>
              <a:rPr lang="en-US" dirty="0"/>
              <a:t>We will examine four evaluation metrics in this module: Accuracy, sensitivity, and specificity</a:t>
            </a:r>
          </a:p>
        </p:txBody>
      </p:sp>
      <p:sp>
        <p:nvSpPr>
          <p:cNvPr id="4" name="Slide Number Placeholder 3"/>
          <p:cNvSpPr>
            <a:spLocks noGrp="1"/>
          </p:cNvSpPr>
          <p:nvPr>
            <p:ph type="sldNum" sz="quarter" idx="5"/>
          </p:nvPr>
        </p:nvSpPr>
        <p:spPr/>
        <p:txBody>
          <a:bodyPr/>
          <a:lstStyle/>
          <a:p>
            <a:fld id="{599C993E-BEB6-6C41-8CFE-173E70C9E0E8}" type="slidenum">
              <a:rPr lang="en-US" smtClean="0"/>
              <a:t>25</a:t>
            </a:fld>
            <a:endParaRPr lang="en-US"/>
          </a:p>
        </p:txBody>
      </p:sp>
    </p:spTree>
    <p:extLst>
      <p:ext uri="{BB962C8B-B14F-4D97-AF65-F5344CB8AC3E}">
        <p14:creationId xmlns:p14="http://schemas.microsoft.com/office/powerpoint/2010/main" val="964273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our metrics, we need to create something called a confusion matrix. This is simple a 2x2 table which plots the predicted against the actual values predicted by a machine learning algorithm. </a:t>
            </a:r>
          </a:p>
          <a:p>
            <a:endParaRPr lang="en-US" dirty="0"/>
          </a:p>
          <a:p>
            <a:r>
              <a:rPr lang="en-US" dirty="0"/>
              <a:t>This table is critical for evaluating a machine learning model. </a:t>
            </a:r>
          </a:p>
        </p:txBody>
      </p:sp>
      <p:sp>
        <p:nvSpPr>
          <p:cNvPr id="4" name="Slide Number Placeholder 3"/>
          <p:cNvSpPr>
            <a:spLocks noGrp="1"/>
          </p:cNvSpPr>
          <p:nvPr>
            <p:ph type="sldNum" sz="quarter" idx="5"/>
          </p:nvPr>
        </p:nvSpPr>
        <p:spPr/>
        <p:txBody>
          <a:bodyPr/>
          <a:lstStyle/>
          <a:p>
            <a:fld id="{599C993E-BEB6-6C41-8CFE-173E70C9E0E8}" type="slidenum">
              <a:rPr lang="en-US" smtClean="0"/>
              <a:t>26</a:t>
            </a:fld>
            <a:endParaRPr lang="en-US"/>
          </a:p>
        </p:txBody>
      </p:sp>
    </p:spTree>
    <p:extLst>
      <p:ext uri="{BB962C8B-B14F-4D97-AF65-F5344CB8AC3E}">
        <p14:creationId xmlns:p14="http://schemas.microsoft.com/office/powerpoint/2010/main" val="398906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Eric Cui and I will be your instructor for this module. </a:t>
            </a:r>
          </a:p>
          <a:p>
            <a:r>
              <a:rPr lang="en-US" dirty="0"/>
              <a:t>You may recognize me from module 2, Univariate analysis.</a:t>
            </a:r>
          </a:p>
          <a:p>
            <a:r>
              <a:rPr lang="en-US" dirty="0"/>
              <a:t>I am a dual degree student at UNC Chapel Hill. I am pursuing an MD from the UNC school of medicine and have finished my second year.</a:t>
            </a:r>
          </a:p>
          <a:p>
            <a:r>
              <a:rPr lang="en-US" dirty="0"/>
              <a:t>I am also pursuing a master’s degree in biomedical and health informatics. </a:t>
            </a:r>
          </a:p>
          <a:p>
            <a:r>
              <a:rPr lang="en-US" dirty="0"/>
              <a:t>There will be pre-specified office hours held this summer where you can speak to me via video call. </a:t>
            </a:r>
          </a:p>
          <a:p>
            <a:r>
              <a:rPr lang="en-US" dirty="0"/>
              <a:t>Now lets jump right 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146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can see an example of a confusion matrix. Pretend we are evaluating a medical test for a disease which can give a positive or negative result. The model will attempt to make predictions about whether the test will be positive or negative .However, not all of those prediction will be accurate. This table will capture all possible scenarios. </a:t>
            </a:r>
          </a:p>
          <a:p>
            <a:endParaRPr lang="en-US" dirty="0"/>
          </a:p>
          <a:p>
            <a:r>
              <a:rPr lang="en-US" dirty="0"/>
              <a:t>The top labels of the confusion matrix represents whether a patient is actually positive or negative for a disease</a:t>
            </a:r>
          </a:p>
          <a:p>
            <a:endParaRPr lang="en-US" dirty="0"/>
          </a:p>
          <a:p>
            <a:r>
              <a:rPr lang="en-US" dirty="0"/>
              <a:t>The labels on the left of the confusion matrix represents whether a patient is predicted to be positive or negative for a disease. </a:t>
            </a:r>
          </a:p>
          <a:p>
            <a:endParaRPr lang="en-US" dirty="0"/>
          </a:p>
          <a:p>
            <a:r>
              <a:rPr lang="en-US" dirty="0"/>
              <a:t>In the top left, these are the value that the model predicted to be positive and that were actually positive in the data. We refer to these as true positive. </a:t>
            </a:r>
          </a:p>
          <a:p>
            <a:endParaRPr lang="en-US" dirty="0"/>
          </a:p>
          <a:p>
            <a:r>
              <a:rPr lang="en-US" dirty="0"/>
              <a:t>In the bottom right, these are values that the model predicted to be negative and that were actually negative in the data. We refer to these as true negatives.</a:t>
            </a:r>
          </a:p>
          <a:p>
            <a:endParaRPr lang="en-US" dirty="0"/>
          </a:p>
          <a:p>
            <a:r>
              <a:rPr lang="en-US" dirty="0"/>
              <a:t>In the top right, these are values that the model predicted to be positive that were actually negative. We refer to these as false positives</a:t>
            </a:r>
          </a:p>
          <a:p>
            <a:endParaRPr lang="en-US" dirty="0"/>
          </a:p>
          <a:p>
            <a:r>
              <a:rPr lang="en-US" dirty="0"/>
              <a:t>Finally, in the bottom left, these are values that the model predicted to be negative that were actually positive. We refer to these as false negatives.</a:t>
            </a:r>
          </a:p>
          <a:p>
            <a:endParaRPr lang="en-US" dirty="0"/>
          </a:p>
          <a:p>
            <a:r>
              <a:rPr lang="en-US" dirty="0"/>
              <a:t>Now, that was quite a bit of information. I recommend you </a:t>
            </a:r>
            <a:r>
              <a:rPr lang="en-US" dirty="0" err="1"/>
              <a:t>rewatch</a:t>
            </a:r>
            <a:r>
              <a:rPr lang="en-US" dirty="0"/>
              <a:t> this section of the video again if you are still feeling uncertain about these concepts. Understanding evaluation is critical for predictive analysis. </a:t>
            </a:r>
          </a:p>
        </p:txBody>
      </p:sp>
      <p:sp>
        <p:nvSpPr>
          <p:cNvPr id="4" name="Slide Number Placeholder 3"/>
          <p:cNvSpPr>
            <a:spLocks noGrp="1"/>
          </p:cNvSpPr>
          <p:nvPr>
            <p:ph type="sldNum" sz="quarter" idx="5"/>
          </p:nvPr>
        </p:nvSpPr>
        <p:spPr/>
        <p:txBody>
          <a:bodyPr/>
          <a:lstStyle/>
          <a:p>
            <a:fld id="{599C993E-BEB6-6C41-8CFE-173E70C9E0E8}" type="slidenum">
              <a:rPr lang="en-US" smtClean="0"/>
              <a:t>27</a:t>
            </a:fld>
            <a:endParaRPr lang="en-US"/>
          </a:p>
        </p:txBody>
      </p:sp>
    </p:spTree>
    <p:extLst>
      <p:ext uri="{BB962C8B-B14F-4D97-AF65-F5344CB8AC3E}">
        <p14:creationId xmlns:p14="http://schemas.microsoft.com/office/powerpoint/2010/main" val="93366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look at the previous concepts with an example. Say you are trying to predict whether patients actually have a disease using a machine learning model. Say 100 people are correctly predicted to have the disease. How would you fill the table?</a:t>
            </a:r>
          </a:p>
          <a:p>
            <a:endParaRPr lang="en-US" dirty="0"/>
          </a:p>
          <a:p>
            <a:r>
              <a:rPr lang="en-US" dirty="0"/>
              <a:t>This would mean that we 100 true negatives. One important note, negative and positive do not have any specific connotations in machine learning. Positive simply means that the result we are looking for is there. In this case that means we have detected an absence of disease. Negative simple means that the result we are looking for is not there. In this case that means we do NOT detect an absence of disease. </a:t>
            </a:r>
          </a:p>
        </p:txBody>
      </p:sp>
      <p:sp>
        <p:nvSpPr>
          <p:cNvPr id="4" name="Slide Number Placeholder 3"/>
          <p:cNvSpPr>
            <a:spLocks noGrp="1"/>
          </p:cNvSpPr>
          <p:nvPr>
            <p:ph type="sldNum" sz="quarter" idx="5"/>
          </p:nvPr>
        </p:nvSpPr>
        <p:spPr/>
        <p:txBody>
          <a:bodyPr/>
          <a:lstStyle/>
          <a:p>
            <a:fld id="{599C993E-BEB6-6C41-8CFE-173E70C9E0E8}" type="slidenum">
              <a:rPr lang="en-US" smtClean="0"/>
              <a:t>28</a:t>
            </a:fld>
            <a:endParaRPr lang="en-US"/>
          </a:p>
        </p:txBody>
      </p:sp>
    </p:spTree>
    <p:extLst>
      <p:ext uri="{BB962C8B-B14F-4D97-AF65-F5344CB8AC3E}">
        <p14:creationId xmlns:p14="http://schemas.microsoft.com/office/powerpoint/2010/main" val="3232297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continue, say 10 people are incorrectly predicted to have the disease. How would you fill the table?</a:t>
            </a:r>
          </a:p>
          <a:p>
            <a:endParaRPr lang="en-US" dirty="0"/>
          </a:p>
          <a:p>
            <a:r>
              <a:rPr lang="en-US" dirty="0"/>
              <a:t>This means that 10 people have false positive results. </a:t>
            </a:r>
          </a:p>
        </p:txBody>
      </p:sp>
      <p:sp>
        <p:nvSpPr>
          <p:cNvPr id="4" name="Slide Number Placeholder 3"/>
          <p:cNvSpPr>
            <a:spLocks noGrp="1"/>
          </p:cNvSpPr>
          <p:nvPr>
            <p:ph type="sldNum" sz="quarter" idx="5"/>
          </p:nvPr>
        </p:nvSpPr>
        <p:spPr/>
        <p:txBody>
          <a:bodyPr/>
          <a:lstStyle/>
          <a:p>
            <a:fld id="{599C993E-BEB6-6C41-8CFE-173E70C9E0E8}" type="slidenum">
              <a:rPr lang="en-US" smtClean="0"/>
              <a:t>29</a:t>
            </a:fld>
            <a:endParaRPr lang="en-US"/>
          </a:p>
        </p:txBody>
      </p:sp>
    </p:spTree>
    <p:extLst>
      <p:ext uri="{BB962C8B-B14F-4D97-AF65-F5344CB8AC3E}">
        <p14:creationId xmlns:p14="http://schemas.microsoft.com/office/powerpoint/2010/main" val="1174708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50 people are correctly predicted to not have the disease. How would you fill the table?</a:t>
            </a:r>
          </a:p>
          <a:p>
            <a:endParaRPr lang="en-US" dirty="0"/>
          </a:p>
          <a:p>
            <a:r>
              <a:rPr lang="en-US" dirty="0"/>
              <a:t>This means 50 people have true positive results. </a:t>
            </a:r>
          </a:p>
        </p:txBody>
      </p:sp>
      <p:sp>
        <p:nvSpPr>
          <p:cNvPr id="4" name="Slide Number Placeholder 3"/>
          <p:cNvSpPr>
            <a:spLocks noGrp="1"/>
          </p:cNvSpPr>
          <p:nvPr>
            <p:ph type="sldNum" sz="quarter" idx="5"/>
          </p:nvPr>
        </p:nvSpPr>
        <p:spPr/>
        <p:txBody>
          <a:bodyPr/>
          <a:lstStyle/>
          <a:p>
            <a:fld id="{599C993E-BEB6-6C41-8CFE-173E70C9E0E8}" type="slidenum">
              <a:rPr lang="en-US" smtClean="0"/>
              <a:t>30</a:t>
            </a:fld>
            <a:endParaRPr lang="en-US"/>
          </a:p>
        </p:txBody>
      </p:sp>
    </p:spTree>
    <p:extLst>
      <p:ext uri="{BB962C8B-B14F-4D97-AF65-F5344CB8AC3E}">
        <p14:creationId xmlns:p14="http://schemas.microsoft.com/office/powerpoint/2010/main" val="992440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say 5 people are incorrectly predicted to have the disease. How would you fill the table?\</a:t>
            </a:r>
          </a:p>
          <a:p>
            <a:endParaRPr lang="en-US" dirty="0"/>
          </a:p>
          <a:p>
            <a:r>
              <a:rPr lang="en-US" dirty="0"/>
              <a:t>This means 5 people have false negative results. </a:t>
            </a:r>
          </a:p>
        </p:txBody>
      </p:sp>
      <p:sp>
        <p:nvSpPr>
          <p:cNvPr id="4" name="Slide Number Placeholder 3"/>
          <p:cNvSpPr>
            <a:spLocks noGrp="1"/>
          </p:cNvSpPr>
          <p:nvPr>
            <p:ph type="sldNum" sz="quarter" idx="5"/>
          </p:nvPr>
        </p:nvSpPr>
        <p:spPr/>
        <p:txBody>
          <a:bodyPr/>
          <a:lstStyle/>
          <a:p>
            <a:fld id="{599C993E-BEB6-6C41-8CFE-173E70C9E0E8}" type="slidenum">
              <a:rPr lang="en-US" smtClean="0"/>
              <a:t>31</a:t>
            </a:fld>
            <a:endParaRPr lang="en-US"/>
          </a:p>
        </p:txBody>
      </p:sp>
    </p:spTree>
    <p:extLst>
      <p:ext uri="{BB962C8B-B14F-4D97-AF65-F5344CB8AC3E}">
        <p14:creationId xmlns:p14="http://schemas.microsoft.com/office/powerpoint/2010/main" val="167204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what a confusion matrix is, we can begin to learn about specific metrics. The first is accuracy. This simply measure how often your model makes the correct prediction.</a:t>
            </a:r>
          </a:p>
          <a:p>
            <a:endParaRPr lang="en-US" dirty="0"/>
          </a:p>
          <a:p>
            <a:r>
              <a:rPr lang="en-US" dirty="0"/>
              <a:t>Accuracy are your correct predictions (true positive and true negative) divided by your total. In the previous example that would be 91% then.</a:t>
            </a:r>
          </a:p>
        </p:txBody>
      </p:sp>
      <p:sp>
        <p:nvSpPr>
          <p:cNvPr id="4" name="Slide Number Placeholder 3"/>
          <p:cNvSpPr>
            <a:spLocks noGrp="1"/>
          </p:cNvSpPr>
          <p:nvPr>
            <p:ph type="sldNum" sz="quarter" idx="5"/>
          </p:nvPr>
        </p:nvSpPr>
        <p:spPr/>
        <p:txBody>
          <a:bodyPr/>
          <a:lstStyle/>
          <a:p>
            <a:fld id="{599C993E-BEB6-6C41-8CFE-173E70C9E0E8}" type="slidenum">
              <a:rPr lang="en-US" smtClean="0"/>
              <a:t>32</a:t>
            </a:fld>
            <a:endParaRPr lang="en-US"/>
          </a:p>
        </p:txBody>
      </p:sp>
    </p:spTree>
    <p:extLst>
      <p:ext uri="{BB962C8B-B14F-4D97-AF65-F5344CB8AC3E}">
        <p14:creationId xmlns:p14="http://schemas.microsoft.com/office/powerpoint/2010/main" val="3902384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measure is sensitivity. Sensitivity tells us how often does the model correctly predict a positive result when there is actually a positive result?</a:t>
            </a:r>
          </a:p>
          <a:p>
            <a:endParaRPr lang="en-US" dirty="0"/>
          </a:p>
          <a:p>
            <a:r>
              <a:rPr lang="en-US" dirty="0"/>
              <a:t>Sensitivity can be calculated by taking the number of correct positive predictions (true positive) divided by the sum of the correct positive predictions (true positive) and the incorrect predictions which were actually positive (False Negative). </a:t>
            </a:r>
          </a:p>
          <a:p>
            <a:endParaRPr lang="en-US" dirty="0"/>
          </a:p>
          <a:p>
            <a:r>
              <a:rPr lang="en-US" dirty="0"/>
              <a:t>In our example the sensitivity is 0.91. Sensitivity ranges from 0 to 1. The closer it is to 1, the better the model is. </a:t>
            </a:r>
          </a:p>
        </p:txBody>
      </p:sp>
      <p:sp>
        <p:nvSpPr>
          <p:cNvPr id="4" name="Slide Number Placeholder 3"/>
          <p:cNvSpPr>
            <a:spLocks noGrp="1"/>
          </p:cNvSpPr>
          <p:nvPr>
            <p:ph type="sldNum" sz="quarter" idx="5"/>
          </p:nvPr>
        </p:nvSpPr>
        <p:spPr/>
        <p:txBody>
          <a:bodyPr/>
          <a:lstStyle/>
          <a:p>
            <a:fld id="{599C993E-BEB6-6C41-8CFE-173E70C9E0E8}" type="slidenum">
              <a:rPr lang="en-US" smtClean="0"/>
              <a:t>33</a:t>
            </a:fld>
            <a:endParaRPr lang="en-US"/>
          </a:p>
        </p:txBody>
      </p:sp>
    </p:spTree>
    <p:extLst>
      <p:ext uri="{BB962C8B-B14F-4D97-AF65-F5344CB8AC3E}">
        <p14:creationId xmlns:p14="http://schemas.microsoft.com/office/powerpoint/2010/main" val="3697858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measure is sensitivity. Specificity tells us how often does the model correctly predict a negative result when there is actually a negative result?</a:t>
            </a:r>
          </a:p>
          <a:p>
            <a:endParaRPr lang="en-US" dirty="0"/>
          </a:p>
          <a:p>
            <a:r>
              <a:rPr lang="en-US" dirty="0"/>
              <a:t>Specificity can be calculated by taking the number of correct negative predictions (true negative) divided by the sum of the correct negative predictions (true negative) and the incorrect predictions which were actually negative (False Positive). </a:t>
            </a:r>
          </a:p>
          <a:p>
            <a:endParaRPr lang="en-US" dirty="0"/>
          </a:p>
          <a:p>
            <a:r>
              <a:rPr lang="en-US" dirty="0"/>
              <a:t>In our example the specificity is 0.91. </a:t>
            </a:r>
            <a:r>
              <a:rPr lang="en-US" dirty="0" err="1"/>
              <a:t>Specificty</a:t>
            </a:r>
            <a:r>
              <a:rPr lang="en-US" dirty="0"/>
              <a:t> ranges from 0 to 1. The closer it is to 1, the better the model is. </a:t>
            </a:r>
          </a:p>
        </p:txBody>
      </p:sp>
      <p:sp>
        <p:nvSpPr>
          <p:cNvPr id="4" name="Slide Number Placeholder 3"/>
          <p:cNvSpPr>
            <a:spLocks noGrp="1"/>
          </p:cNvSpPr>
          <p:nvPr>
            <p:ph type="sldNum" sz="quarter" idx="5"/>
          </p:nvPr>
        </p:nvSpPr>
        <p:spPr/>
        <p:txBody>
          <a:bodyPr/>
          <a:lstStyle/>
          <a:p>
            <a:fld id="{599C993E-BEB6-6C41-8CFE-173E70C9E0E8}" type="slidenum">
              <a:rPr lang="en-US" smtClean="0"/>
              <a:t>34</a:t>
            </a:fld>
            <a:endParaRPr lang="en-US"/>
          </a:p>
        </p:txBody>
      </p:sp>
    </p:spTree>
    <p:extLst>
      <p:ext uri="{BB962C8B-B14F-4D97-AF65-F5344CB8AC3E}">
        <p14:creationId xmlns:p14="http://schemas.microsoft.com/office/powerpoint/2010/main" val="1313041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last metric we will be looking at are receiver operating characteristic curves or ROC curves. This is a visual way to evaluate a model performance taking into account both sensitivity and specificity. The y axis of the curve is sensitivity and x axis is 1 – specificity. The ROC curve allows us to get a picture of OVERALL model performance</a:t>
            </a:r>
          </a:p>
        </p:txBody>
      </p:sp>
      <p:sp>
        <p:nvSpPr>
          <p:cNvPr id="4" name="Slide Number Placeholder 3"/>
          <p:cNvSpPr>
            <a:spLocks noGrp="1"/>
          </p:cNvSpPr>
          <p:nvPr>
            <p:ph type="sldNum" sz="quarter" idx="5"/>
          </p:nvPr>
        </p:nvSpPr>
        <p:spPr/>
        <p:txBody>
          <a:bodyPr/>
          <a:lstStyle/>
          <a:p>
            <a:fld id="{599C993E-BEB6-6C41-8CFE-173E70C9E0E8}" type="slidenum">
              <a:rPr lang="en-US" smtClean="0"/>
              <a:t>35</a:t>
            </a:fld>
            <a:endParaRPr lang="en-US"/>
          </a:p>
        </p:txBody>
      </p:sp>
    </p:spTree>
    <p:extLst>
      <p:ext uri="{BB962C8B-B14F-4D97-AF65-F5344CB8AC3E}">
        <p14:creationId xmlns:p14="http://schemas.microsoft.com/office/powerpoint/2010/main" val="422783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closer that an ROC curve is to the top left corner of a graph, the better it’s overall prediction performance. You may have noticed the dashed line in the image. This represents the equivalent of the model was only as good as flipping a coin or 50-50 guessing. Anything above the dashed line is better than random chance. Anything below the dashed line is worse than random chance. </a:t>
            </a:r>
          </a:p>
        </p:txBody>
      </p:sp>
      <p:sp>
        <p:nvSpPr>
          <p:cNvPr id="4" name="Slide Number Placeholder 3"/>
          <p:cNvSpPr>
            <a:spLocks noGrp="1"/>
          </p:cNvSpPr>
          <p:nvPr>
            <p:ph type="sldNum" sz="quarter" idx="5"/>
          </p:nvPr>
        </p:nvSpPr>
        <p:spPr/>
        <p:txBody>
          <a:bodyPr/>
          <a:lstStyle/>
          <a:p>
            <a:fld id="{599C993E-BEB6-6C41-8CFE-173E70C9E0E8}" type="slidenum">
              <a:rPr lang="en-US" smtClean="0"/>
              <a:t>36</a:t>
            </a:fld>
            <a:endParaRPr lang="en-US"/>
          </a:p>
        </p:txBody>
      </p:sp>
    </p:spTree>
    <p:extLst>
      <p:ext uri="{BB962C8B-B14F-4D97-AF65-F5344CB8AC3E}">
        <p14:creationId xmlns:p14="http://schemas.microsoft.com/office/powerpoint/2010/main" val="2027663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predictive analysis and why is there so much hype around it?</a:t>
            </a:r>
          </a:p>
          <a:p>
            <a:r>
              <a:rPr lang="en-US" dirty="0"/>
              <a:t>Predictive analysis is simply a branch of analytics which attempts to….predict things!</a:t>
            </a:r>
          </a:p>
          <a:p>
            <a:r>
              <a:rPr lang="en-US" dirty="0"/>
              <a:t>The key feature of predictive analysis is that it attempts to use past data to make future predictions.</a:t>
            </a:r>
          </a:p>
          <a:p>
            <a:r>
              <a:rPr lang="en-US" dirty="0"/>
              <a:t>This is a powerful branch of analytics with many applications. Examples include Netflix trying to predict which movies you will watch and recommending those to you.</a:t>
            </a:r>
          </a:p>
          <a:p>
            <a:r>
              <a:rPr lang="en-US" dirty="0"/>
              <a:t>You may have also heard the term machine learning thrown out quite a bit these days. Machine learning is a type of predictive analysis.</a:t>
            </a:r>
          </a:p>
        </p:txBody>
      </p:sp>
      <p:sp>
        <p:nvSpPr>
          <p:cNvPr id="4" name="Slide Number Placeholder 3"/>
          <p:cNvSpPr>
            <a:spLocks noGrp="1"/>
          </p:cNvSpPr>
          <p:nvPr>
            <p:ph type="sldNum" sz="quarter" idx="5"/>
          </p:nvPr>
        </p:nvSpPr>
        <p:spPr/>
        <p:txBody>
          <a:bodyPr/>
          <a:lstStyle/>
          <a:p>
            <a:fld id="{599C993E-BEB6-6C41-8CFE-173E70C9E0E8}" type="slidenum">
              <a:rPr lang="en-US" smtClean="0"/>
              <a:t>3</a:t>
            </a:fld>
            <a:endParaRPr lang="en-US"/>
          </a:p>
        </p:txBody>
      </p:sp>
    </p:spTree>
    <p:extLst>
      <p:ext uri="{BB962C8B-B14F-4D97-AF65-F5344CB8AC3E}">
        <p14:creationId xmlns:p14="http://schemas.microsoft.com/office/powerpoint/2010/main" val="778691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since ROC curves are visual, how can we compare two different curves against each other? We can use a measure called area under the curve. By measure the area under an ROC curve, we can get a quantitative measure of ROC. The higher an AUC value is, the better model performs. AUC values range from 0 to 1. </a:t>
            </a:r>
          </a:p>
          <a:p>
            <a:endParaRPr lang="en-US" dirty="0"/>
          </a:p>
          <a:p>
            <a:r>
              <a:rPr lang="en-US" dirty="0"/>
              <a:t>For reference, the dashed line in the middle has an AUC value of 0.5 </a:t>
            </a:r>
          </a:p>
        </p:txBody>
      </p:sp>
      <p:sp>
        <p:nvSpPr>
          <p:cNvPr id="4" name="Slide Number Placeholder 3"/>
          <p:cNvSpPr>
            <a:spLocks noGrp="1"/>
          </p:cNvSpPr>
          <p:nvPr>
            <p:ph type="sldNum" sz="quarter" idx="5"/>
          </p:nvPr>
        </p:nvSpPr>
        <p:spPr/>
        <p:txBody>
          <a:bodyPr/>
          <a:lstStyle/>
          <a:p>
            <a:fld id="{599C993E-BEB6-6C41-8CFE-173E70C9E0E8}" type="slidenum">
              <a:rPr lang="en-US" smtClean="0"/>
              <a:t>37</a:t>
            </a:fld>
            <a:endParaRPr lang="en-US"/>
          </a:p>
        </p:txBody>
      </p:sp>
    </p:spTree>
    <p:extLst>
      <p:ext uri="{BB962C8B-B14F-4D97-AF65-F5344CB8AC3E}">
        <p14:creationId xmlns:p14="http://schemas.microsoft.com/office/powerpoint/2010/main" val="2209276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take a moment and thank the following organization for their support. These module would not be possible without their support.</a:t>
            </a:r>
          </a:p>
        </p:txBody>
      </p:sp>
      <p:sp>
        <p:nvSpPr>
          <p:cNvPr id="4" name="Slide Number Placeholder 3"/>
          <p:cNvSpPr>
            <a:spLocks noGrp="1"/>
          </p:cNvSpPr>
          <p:nvPr>
            <p:ph type="sldNum" sz="quarter" idx="5"/>
          </p:nvPr>
        </p:nvSpPr>
        <p:spPr/>
        <p:txBody>
          <a:bodyPr/>
          <a:lstStyle/>
          <a:p>
            <a:fld id="{599C993E-BEB6-6C41-8CFE-173E70C9E0E8}" type="slidenum">
              <a:rPr lang="en-US" smtClean="0"/>
              <a:t>38</a:t>
            </a:fld>
            <a:endParaRPr lang="en-US"/>
          </a:p>
        </p:txBody>
      </p:sp>
    </p:spTree>
    <p:extLst>
      <p:ext uri="{BB962C8B-B14F-4D97-AF65-F5344CB8AC3E}">
        <p14:creationId xmlns:p14="http://schemas.microsoft.com/office/powerpoint/2010/main" val="167447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are you interested further in health analytics or digital medicine? Consider a graduate degree for the University of North Carolina </a:t>
            </a:r>
            <a:r>
              <a:rPr lang="en-US" dirty="0" err="1"/>
              <a:t>Carolina</a:t>
            </a:r>
            <a:r>
              <a:rPr lang="en-US" dirty="0"/>
              <a:t> Health Informatics Program!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84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Diving deeper, what is machine learning? </a:t>
            </a:r>
          </a:p>
          <a:p>
            <a:r>
              <a:rPr lang="en-US" dirty="0"/>
              <a:t>Well, machine learning is a set of algorithms which allow the computer to quote-unquote learn using past data and using that learning to improve how well they make prediction on non-learning data without being explicitly designed to do so. </a:t>
            </a:r>
          </a:p>
          <a:p>
            <a:r>
              <a:rPr lang="en-US" dirty="0"/>
              <a:t>The key here is that machines can now make prediction on data they were not explicitly programmed to</a:t>
            </a:r>
          </a:p>
          <a:p>
            <a:r>
              <a:rPr lang="en-US" dirty="0"/>
              <a:t>In order to work, machine learning requires two sets of data, training data and test data.</a:t>
            </a:r>
          </a:p>
          <a:p>
            <a:r>
              <a:rPr lang="en-US" dirty="0"/>
              <a:t>Training data is the data that machine learning uses to learn form and improve itself</a:t>
            </a:r>
          </a:p>
          <a:p>
            <a:r>
              <a:rPr lang="en-US" dirty="0"/>
              <a:t>The test data allows us to see how well a machine learning algorithm is performing. This allows us to evaluate how well the algorithm learned using the training data.</a:t>
            </a:r>
          </a:p>
          <a:p>
            <a:r>
              <a:rPr lang="en-US" dirty="0"/>
              <a:t>We will be exploring two type of machine learning algorithms in this module, logistic regression and decision trees</a:t>
            </a:r>
          </a:p>
        </p:txBody>
      </p:sp>
      <p:sp>
        <p:nvSpPr>
          <p:cNvPr id="4" name="Slide Number Placeholder 3"/>
          <p:cNvSpPr>
            <a:spLocks noGrp="1"/>
          </p:cNvSpPr>
          <p:nvPr>
            <p:ph type="sldNum" sz="quarter" idx="5"/>
          </p:nvPr>
        </p:nvSpPr>
        <p:spPr/>
        <p:txBody>
          <a:bodyPr/>
          <a:lstStyle/>
          <a:p>
            <a:fld id="{599C993E-BEB6-6C41-8CFE-173E70C9E0E8}" type="slidenum">
              <a:rPr lang="en-US" smtClean="0"/>
              <a:t>4</a:t>
            </a:fld>
            <a:endParaRPr lang="en-US"/>
          </a:p>
        </p:txBody>
      </p:sp>
    </p:spTree>
    <p:extLst>
      <p:ext uri="{BB962C8B-B14F-4D97-AF65-F5344CB8AC3E}">
        <p14:creationId xmlns:p14="http://schemas.microsoft.com/office/powerpoint/2010/main" val="210069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our first predictive model. Logistic Regression</a:t>
            </a:r>
          </a:p>
        </p:txBody>
      </p:sp>
      <p:sp>
        <p:nvSpPr>
          <p:cNvPr id="4" name="Slide Number Placeholder 3"/>
          <p:cNvSpPr>
            <a:spLocks noGrp="1"/>
          </p:cNvSpPr>
          <p:nvPr>
            <p:ph type="sldNum" sz="quarter" idx="5"/>
          </p:nvPr>
        </p:nvSpPr>
        <p:spPr/>
        <p:txBody>
          <a:bodyPr/>
          <a:lstStyle/>
          <a:p>
            <a:fld id="{599C993E-BEB6-6C41-8CFE-173E70C9E0E8}" type="slidenum">
              <a:rPr lang="en-US" smtClean="0"/>
              <a:t>6</a:t>
            </a:fld>
            <a:endParaRPr lang="en-US"/>
          </a:p>
        </p:txBody>
      </p:sp>
    </p:spTree>
    <p:extLst>
      <p:ext uri="{BB962C8B-B14F-4D97-AF65-F5344CB8AC3E}">
        <p14:creationId xmlns:p14="http://schemas.microsoft.com/office/powerpoint/2010/main" val="311239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logistic regression? Logistic regression is an algorithm designed to classify or predict some kind of observation in a limited number of possible predictions or categories.</a:t>
            </a:r>
          </a:p>
          <a:p>
            <a:r>
              <a:rPr lang="en-US" dirty="0"/>
              <a:t>One example of this is your email predicting if an email is spam or not spam. In this case there are only two possible categories. </a:t>
            </a:r>
          </a:p>
          <a:p>
            <a:r>
              <a:rPr lang="en-US" dirty="0"/>
              <a:t>There are many kinds of logistic regression.</a:t>
            </a:r>
          </a:p>
          <a:p>
            <a:r>
              <a:rPr lang="en-US" dirty="0"/>
              <a:t>The first kind is binary logistic regression. This is predicting with only two categories. An example would be predicting if a tumor it benign or malignant. </a:t>
            </a:r>
          </a:p>
          <a:p>
            <a:r>
              <a:rPr lang="en-US" dirty="0"/>
              <a:t>The second kind is multi-class logistic regression. This is predicting with more than two categories. An example would be predicting what stage a cancer is. Stage 1? Stage 2? And so on…</a:t>
            </a:r>
          </a:p>
          <a:p>
            <a:r>
              <a:rPr lang="en-US" dirty="0"/>
              <a:t>This module will be exclusively focusing on binary logistic regression</a:t>
            </a:r>
          </a:p>
        </p:txBody>
      </p:sp>
      <p:sp>
        <p:nvSpPr>
          <p:cNvPr id="4" name="Slide Number Placeholder 3"/>
          <p:cNvSpPr>
            <a:spLocks noGrp="1"/>
          </p:cNvSpPr>
          <p:nvPr>
            <p:ph type="sldNum" sz="quarter" idx="5"/>
          </p:nvPr>
        </p:nvSpPr>
        <p:spPr/>
        <p:txBody>
          <a:bodyPr/>
          <a:lstStyle/>
          <a:p>
            <a:fld id="{599C993E-BEB6-6C41-8CFE-173E70C9E0E8}" type="slidenum">
              <a:rPr lang="en-US" smtClean="0"/>
              <a:t>7</a:t>
            </a:fld>
            <a:endParaRPr lang="en-US"/>
          </a:p>
        </p:txBody>
      </p:sp>
    </p:spTree>
    <p:extLst>
      <p:ext uri="{BB962C8B-B14F-4D97-AF65-F5344CB8AC3E}">
        <p14:creationId xmlns:p14="http://schemas.microsoft.com/office/powerpoint/2010/main" val="324606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logistic regression work? Well, as we covered, logistic regression make a prediction out of a limited number of categories. How does it make this prediction? It does so through assigning probabilities for the different possible categories or prediction. Now how does logistic regression arrive at these predictions? </a:t>
            </a:r>
          </a:p>
          <a:p>
            <a:r>
              <a:rPr lang="en-US" dirty="0"/>
              <a:t>It does so though a “sigmoid” or “logit” function. An example of one is shown on the image. </a:t>
            </a:r>
          </a:p>
          <a:p>
            <a:r>
              <a:rPr lang="en-US" dirty="0"/>
              <a:t>Sigmoid simply means “S-shaped”. This refers to the shape of the function shown in the image. </a:t>
            </a:r>
          </a:p>
          <a:p>
            <a:r>
              <a:rPr lang="en-US" dirty="0"/>
              <a:t>What is happening is that a logistic regression model is ingesting or taking in all observations and variables presented to it in the data, and then computing a prediction probability using that data. This prediction is made using a “sigmoid” or “logit” function. </a:t>
            </a:r>
          </a:p>
        </p:txBody>
      </p:sp>
      <p:sp>
        <p:nvSpPr>
          <p:cNvPr id="4" name="Slide Number Placeholder 3"/>
          <p:cNvSpPr>
            <a:spLocks noGrp="1"/>
          </p:cNvSpPr>
          <p:nvPr>
            <p:ph type="sldNum" sz="quarter" idx="5"/>
          </p:nvPr>
        </p:nvSpPr>
        <p:spPr/>
        <p:txBody>
          <a:bodyPr/>
          <a:lstStyle/>
          <a:p>
            <a:fld id="{599C993E-BEB6-6C41-8CFE-173E70C9E0E8}" type="slidenum">
              <a:rPr lang="en-US" smtClean="0"/>
              <a:t>8</a:t>
            </a:fld>
            <a:endParaRPr lang="en-US"/>
          </a:p>
        </p:txBody>
      </p:sp>
    </p:spTree>
    <p:extLst>
      <p:ext uri="{BB962C8B-B14F-4D97-AF65-F5344CB8AC3E}">
        <p14:creationId xmlns:p14="http://schemas.microsoft.com/office/powerpoint/2010/main" val="344694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understand the last slide may have been dense with a lot of technical term thrown about.</a:t>
            </a:r>
          </a:p>
          <a:p>
            <a:r>
              <a:rPr lang="en-US" dirty="0"/>
              <a:t>I want to emphasize that the focus for this module is on the big picture.</a:t>
            </a:r>
          </a:p>
          <a:p>
            <a:r>
              <a:rPr lang="en-US" dirty="0"/>
              <a:t>Many online resources will delve deep into the math behind logistic regression</a:t>
            </a:r>
          </a:p>
          <a:p>
            <a:r>
              <a:rPr lang="en-US" dirty="0"/>
              <a:t>For the purposes of this module, you just need to understand that logistic regression will classify an observation based on a limited or discrete number of categories</a:t>
            </a:r>
          </a:p>
          <a:p>
            <a:r>
              <a:rPr lang="en-US" dirty="0"/>
              <a:t>The math behind the logit function or logistic regression is beyond the scope of this module</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263233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would you use logistic regression?	</a:t>
            </a:r>
          </a:p>
          <a:p>
            <a:r>
              <a:rPr lang="en-US" dirty="0"/>
              <a:t>Well, it’s a simple algorithm compared to some of the others you could use in machine learning. </a:t>
            </a:r>
          </a:p>
          <a:p>
            <a:r>
              <a:rPr lang="en-US" dirty="0"/>
              <a:t>It is also not resource intensive. What this means is that computers can quickly make prediction on a lot of data. More complicated algorithms may take much longer to make those predictions for the same amount of data.</a:t>
            </a:r>
          </a:p>
          <a:p>
            <a:endParaRPr lang="en-US" dirty="0"/>
          </a:p>
          <a:p>
            <a:r>
              <a:rPr lang="en-US" dirty="0"/>
              <a:t>Now what are the disadvantages?</a:t>
            </a:r>
          </a:p>
          <a:p>
            <a:r>
              <a:rPr lang="en-US" dirty="0"/>
              <a:t>As stated earlier, logistic regression is a simple algorithm compared to others. This means it may not be as powerful or accurate as other prediction algorithms available. </a:t>
            </a:r>
          </a:p>
          <a:p>
            <a:r>
              <a:rPr lang="en-US" dirty="0"/>
              <a:t>In addition, it assumes that two classes or prediction can be teased out separately based on a linear relationship. What the heck does this mean?</a:t>
            </a:r>
          </a:p>
        </p:txBody>
      </p:sp>
      <p:sp>
        <p:nvSpPr>
          <p:cNvPr id="4" name="Slide Number Placeholder 3"/>
          <p:cNvSpPr>
            <a:spLocks noGrp="1"/>
          </p:cNvSpPr>
          <p:nvPr>
            <p:ph type="sldNum" sz="quarter" idx="5"/>
          </p:nvPr>
        </p:nvSpPr>
        <p:spPr/>
        <p:txBody>
          <a:bodyPr/>
          <a:lstStyle/>
          <a:p>
            <a:fld id="{599C993E-BEB6-6C41-8CFE-173E70C9E0E8}" type="slidenum">
              <a:rPr lang="en-US" smtClean="0"/>
              <a:t>10</a:t>
            </a:fld>
            <a:endParaRPr lang="en-US"/>
          </a:p>
        </p:txBody>
      </p:sp>
    </p:spTree>
    <p:extLst>
      <p:ext uri="{BB962C8B-B14F-4D97-AF65-F5344CB8AC3E}">
        <p14:creationId xmlns:p14="http://schemas.microsoft.com/office/powerpoint/2010/main" val="639765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202531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27758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365329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146270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1265980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2272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82938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rolina Blue Closing">
    <p:spTree>
      <p:nvGrpSpPr>
        <p:cNvPr id="1" name=""/>
        <p:cNvGrpSpPr/>
        <p:nvPr/>
      </p:nvGrpSpPr>
      <p:grpSpPr>
        <a:xfrm>
          <a:off x="0" y="0"/>
          <a:ext cx="0" cy="0"/>
          <a:chOff x="0" y="0"/>
          <a:chExt cx="0" cy="0"/>
        </a:xfrm>
      </p:grpSpPr>
      <p:pic>
        <p:nvPicPr>
          <p:cNvPr id="2" name="Picture 1"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4" name="Rectangle 3"/>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7" name="Picture 6"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855242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thletic Navy Closing">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6" name="Rectangle 5"/>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58427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Closing">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7" name="Rectangle 6"/>
          <p:cNvSpPr/>
          <p:nvPr userDrawn="1"/>
        </p:nvSpPr>
        <p:spPr>
          <a:xfrm>
            <a:off x="0" y="1794155"/>
            <a:ext cx="9144000" cy="15520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1453202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4715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hletic Navy Title">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accent1"/>
                </a:solidFill>
              </a:defRPr>
            </a:lvl1pPr>
          </a:lstStyle>
          <a:p>
            <a:r>
              <a:rPr lang="en-US" dirty="0"/>
              <a:t>Department Name</a:t>
            </a: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961582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01854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16901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hite Title">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4" name="Picture 3" descr="UNC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32878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olina Blue Divider">
    <p:spTree>
      <p:nvGrpSpPr>
        <p:cNvPr id="1" name=""/>
        <p:cNvGrpSpPr/>
        <p:nvPr/>
      </p:nvGrpSpPr>
      <p:grpSpPr>
        <a:xfrm>
          <a:off x="0" y="0"/>
          <a:ext cx="0" cy="0"/>
          <a:chOff x="0" y="0"/>
          <a:chExt cx="0" cy="0"/>
        </a:xfrm>
      </p:grpSpPr>
      <p:pic>
        <p:nvPicPr>
          <p:cNvPr id="5" name="Picture 4"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3"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383036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hletic Navy Divider">
    <p:spTree>
      <p:nvGrpSpPr>
        <p:cNvPr id="1" name=""/>
        <p:cNvGrpSpPr/>
        <p:nvPr/>
      </p:nvGrpSpPr>
      <p:grpSpPr>
        <a:xfrm>
          <a:off x="0" y="0"/>
          <a:ext cx="0" cy="0"/>
          <a:chOff x="0" y="0"/>
          <a:chExt cx="0" cy="0"/>
        </a:xfrm>
      </p:grpSpPr>
      <p:pic>
        <p:nvPicPr>
          <p:cNvPr id="2" name="Picture 1"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6"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7"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58466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85080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98" y="976313"/>
            <a:ext cx="8717735"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78531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4800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idx="12"/>
          </p:nvPr>
        </p:nvSpPr>
        <p:spPr>
          <a:xfrm>
            <a:off x="4726680"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218698"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1989584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9.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48323"/>
            <a:ext cx="6538165" cy="2221839"/>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1014527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61950" y="1304552"/>
            <a:ext cx="8437336" cy="126243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983934668"/>
      </p:ext>
    </p:extLst>
  </p:cSld>
  <p:clrMap bg1="lt1" tx1="dk1" bg2="lt2" tx2="dk2" accent1="accent1" accent2="accent2" accent3="accent3" accent4="accent4" accent5="accent5" accent6="accent6" hlink="hlink" folHlink="folHlink"/>
  <p:sldLayoutIdLst>
    <p:sldLayoutId id="2147493491" r:id="rId1"/>
    <p:sldLayoutId id="2147493466" r:id="rId2"/>
    <p:sldLayoutId id="2147493485" r:id="rId3"/>
  </p:sldLayoutIdLst>
  <p:hf hdr="0" dt="0"/>
  <p:txStyles>
    <p:titleStyle>
      <a:lvl1pPr algn="ctr" defTabSz="457200" rtl="0" eaLnBrk="1" latinLnBrk="0" hangingPunct="1">
        <a:spcBef>
          <a:spcPct val="0"/>
        </a:spcBef>
        <a:buNone/>
        <a:defRPr sz="4800" i="0" kern="1200">
          <a:solidFill>
            <a:schemeClr val="bg1"/>
          </a:solidFill>
          <a:latin typeface="+mj-lt"/>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PPT_Pattern_White_2.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9" y="-2"/>
            <a:ext cx="9143111" cy="5143500"/>
          </a:xfrm>
          <a:prstGeom prst="rect">
            <a:avLst/>
          </a:prstGeom>
        </p:spPr>
      </p:pic>
      <p:sp>
        <p:nvSpPr>
          <p:cNvPr id="2"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8697" y="976313"/>
            <a:ext cx="8717736" cy="34812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1" y="-1"/>
            <a:ext cx="769471" cy="759849"/>
            <a:chOff x="8082642" y="2902408"/>
            <a:chExt cx="771072" cy="761430"/>
          </a:xfrm>
        </p:grpSpPr>
        <p:sp>
          <p:nvSpPr>
            <p:cNvPr id="9" name="Rectangle 8"/>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Old_Wel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12" name="Straight Connector 11"/>
          <p:cNvCxnSpPr/>
          <p:nvPr userDrawn="1"/>
        </p:nvCxnSpPr>
        <p:spPr>
          <a:xfrm>
            <a:off x="-1" y="760412"/>
            <a:ext cx="91440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EFD25A4F-ABA4-4876-B460-F72FF53F4394}"/>
              </a:ext>
            </a:extLst>
          </p:cNvPr>
          <p:cNvPicPr>
            <a:picLocks noChangeAspect="1"/>
          </p:cNvPicPr>
          <p:nvPr userDrawn="1"/>
        </p:nvPicPr>
        <p:blipFill rotWithShape="1">
          <a:blip r:embed="rId10"/>
          <a:srcRect l="83333" t="-1497" r="-3334"/>
          <a:stretch/>
        </p:blipFill>
        <p:spPr>
          <a:xfrm>
            <a:off x="79597" y="4791823"/>
            <a:ext cx="477077" cy="266318"/>
          </a:xfrm>
          <a:prstGeom prst="rect">
            <a:avLst/>
          </a:prstGeom>
        </p:spPr>
      </p:pic>
    </p:spTree>
    <p:extLst>
      <p:ext uri="{BB962C8B-B14F-4D97-AF65-F5344CB8AC3E}">
        <p14:creationId xmlns:p14="http://schemas.microsoft.com/office/powerpoint/2010/main" val="2223702183"/>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 id="2147493506" r:id="rId5"/>
    <p:sldLayoutId id="2147493507" r:id="rId6"/>
  </p:sldLayoutIdLst>
  <p:hf hdr="0" dt="0"/>
  <p:txStyles>
    <p:titleStyle>
      <a:lvl1pPr algn="l" defTabSz="457200" rtl="0" eaLnBrk="1" latinLnBrk="0" hangingPunct="1">
        <a:lnSpc>
          <a:spcPct val="100000"/>
        </a:lnSpc>
        <a:spcBef>
          <a:spcPct val="0"/>
        </a:spcBef>
        <a:spcAft>
          <a:spcPts val="0"/>
        </a:spcAft>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9">
            <a:extLst>
              <a:ext uri="{FF2B5EF4-FFF2-40B4-BE49-F238E27FC236}">
                <a16:creationId xmlns:a16="http://schemas.microsoft.com/office/drawing/2014/main" id="{93AA118A-511A-4805-8496-B0817A6F9FE5}"/>
              </a:ext>
            </a:extLst>
          </p:cNvPr>
          <p:cNvPicPr>
            <a:picLocks noChangeAspect="1"/>
          </p:cNvPicPr>
          <p:nvPr userDrawn="1"/>
        </p:nvPicPr>
        <p:blipFill rotWithShape="1">
          <a:blip r:embed="rId7"/>
          <a:srcRect l="83333" t="-1497" r="-3334"/>
          <a:stretch/>
        </p:blipFill>
        <p:spPr>
          <a:xfrm>
            <a:off x="79597" y="4791823"/>
            <a:ext cx="477077" cy="266318"/>
          </a:xfrm>
          <a:prstGeom prst="rect">
            <a:avLst/>
          </a:prstGeom>
        </p:spPr>
      </p:pic>
    </p:spTree>
    <p:extLst>
      <p:ext uri="{BB962C8B-B14F-4D97-AF65-F5344CB8AC3E}">
        <p14:creationId xmlns:p14="http://schemas.microsoft.com/office/powerpoint/2010/main" val="2128521705"/>
      </p:ext>
    </p:extLst>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65263"/>
      </p:ext>
    </p:extLst>
  </p:cSld>
  <p:clrMap bg1="lt1" tx1="dk1" bg2="lt2" tx2="dk2" accent1="accent1" accent2="accent2" accent3="accent3" accent4="accent4" accent5="accent5" accent6="accent6" hlink="hlink" folHlink="folHlink"/>
  <p:sldLayoutIdLst>
    <p:sldLayoutId id="2147493483" r:id="rId1"/>
    <p:sldLayoutId id="2147493487" r:id="rId2"/>
    <p:sldLayoutId id="2147493488"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17" descr="A close up of a logo&#10;&#10;Description generated with very high confidence">
            <a:extLst>
              <a:ext uri="{FF2B5EF4-FFF2-40B4-BE49-F238E27FC236}">
                <a16:creationId xmlns:a16="http://schemas.microsoft.com/office/drawing/2014/main" id="{2C706BE0-DF63-4CDE-9373-5B99903F3554}"/>
              </a:ext>
            </a:extLst>
          </p:cNvPr>
          <p:cNvPicPr>
            <a:picLocks noChangeAspect="1"/>
          </p:cNvPicPr>
          <p:nvPr userDrawn="1"/>
        </p:nvPicPr>
        <p:blipFill>
          <a:blip r:embed="rId7"/>
          <a:stretch>
            <a:fillRect/>
          </a:stretch>
        </p:blipFill>
        <p:spPr>
          <a:xfrm>
            <a:off x="61291" y="4741637"/>
            <a:ext cx="2743200" cy="331617"/>
          </a:xfrm>
          <a:prstGeom prst="rect">
            <a:avLst/>
          </a:prstGeom>
        </p:spPr>
      </p:pic>
    </p:spTree>
    <p:extLst>
      <p:ext uri="{BB962C8B-B14F-4D97-AF65-F5344CB8AC3E}">
        <p14:creationId xmlns:p14="http://schemas.microsoft.com/office/powerpoint/2010/main" val="1619244814"/>
      </p:ext>
    </p:extLst>
  </p:cSld>
  <p:clrMap bg1="lt1" tx1="dk1" bg2="lt2" tx2="dk2" accent1="accent1" accent2="accent2" accent3="accent3" accent4="accent4" accent5="accent5" accent6="accent6" hlink="hlink" folHlink="folHlink"/>
  <p:sldLayoutIdLst>
    <p:sldLayoutId id="2147493503" r:id="rId1"/>
    <p:sldLayoutId id="2147493504" r:id="rId2"/>
    <p:sldLayoutId id="2147493505"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Analysis</a:t>
            </a:r>
          </a:p>
        </p:txBody>
      </p:sp>
    </p:spTree>
    <p:extLst>
      <p:ext uri="{BB962C8B-B14F-4D97-AF65-F5344CB8AC3E}">
        <p14:creationId xmlns:p14="http://schemas.microsoft.com/office/powerpoint/2010/main" val="121001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2D75-FCD1-4F7A-BEA0-71E6415B653D}"/>
              </a:ext>
            </a:extLst>
          </p:cNvPr>
          <p:cNvSpPr>
            <a:spLocks noGrp="1"/>
          </p:cNvSpPr>
          <p:nvPr>
            <p:ph type="title"/>
          </p:nvPr>
        </p:nvSpPr>
        <p:spPr/>
        <p:txBody>
          <a:bodyPr/>
          <a:lstStyle/>
          <a:p>
            <a:r>
              <a:rPr lang="en-US" dirty="0"/>
              <a:t>Advantages vs. Disadvantages</a:t>
            </a:r>
          </a:p>
        </p:txBody>
      </p:sp>
      <p:sp>
        <p:nvSpPr>
          <p:cNvPr id="3" name="Content Placeholder 2">
            <a:extLst>
              <a:ext uri="{FF2B5EF4-FFF2-40B4-BE49-F238E27FC236}">
                <a16:creationId xmlns:a16="http://schemas.microsoft.com/office/drawing/2014/main" id="{3F392164-C414-46F1-95A7-CC5185502BD2}"/>
              </a:ext>
            </a:extLst>
          </p:cNvPr>
          <p:cNvSpPr>
            <a:spLocks noGrp="1"/>
          </p:cNvSpPr>
          <p:nvPr>
            <p:ph idx="1"/>
          </p:nvPr>
        </p:nvSpPr>
        <p:spPr/>
        <p:txBody>
          <a:bodyPr/>
          <a:lstStyle/>
          <a:p>
            <a:r>
              <a:rPr lang="en-US" dirty="0"/>
              <a:t>Advantages:</a:t>
            </a:r>
          </a:p>
          <a:p>
            <a:pPr lvl="1"/>
            <a:r>
              <a:rPr lang="en-US" dirty="0"/>
              <a:t>Simple (compared to other algorithms)</a:t>
            </a:r>
          </a:p>
          <a:p>
            <a:pPr lvl="1"/>
            <a:r>
              <a:rPr lang="en-US" dirty="0"/>
              <a:t>Not resource intensive (computer can quickly make a prediction)</a:t>
            </a:r>
          </a:p>
          <a:p>
            <a:r>
              <a:rPr lang="en-US" dirty="0"/>
              <a:t>Disadvantages:</a:t>
            </a:r>
          </a:p>
          <a:p>
            <a:pPr lvl="1"/>
            <a:r>
              <a:rPr lang="en-US" dirty="0"/>
              <a:t>Not as powerful as more complex algorithms</a:t>
            </a:r>
          </a:p>
          <a:p>
            <a:pPr lvl="1"/>
            <a:r>
              <a:rPr lang="en-US" dirty="0"/>
              <a:t>Assumes two classes can be classified linearly</a:t>
            </a:r>
          </a:p>
        </p:txBody>
      </p:sp>
      <p:sp>
        <p:nvSpPr>
          <p:cNvPr id="4" name="Slide Number Placeholder 3">
            <a:extLst>
              <a:ext uri="{FF2B5EF4-FFF2-40B4-BE49-F238E27FC236}">
                <a16:creationId xmlns:a16="http://schemas.microsoft.com/office/drawing/2014/main" id="{46BE3533-7DAE-4305-BED9-8368CCE0CB0B}"/>
              </a:ext>
            </a:extLst>
          </p:cNvPr>
          <p:cNvSpPr>
            <a:spLocks noGrp="1"/>
          </p:cNvSpPr>
          <p:nvPr>
            <p:ph type="sldNum" sz="quarter" idx="4"/>
          </p:nvPr>
        </p:nvSpPr>
        <p:spPr/>
        <p:txBody>
          <a:bodyPr/>
          <a:lstStyle/>
          <a:p>
            <a:fld id="{263E268E-DA18-874E-8CBA-6F80F366F288}" type="slidenum">
              <a:rPr lang="en-US" smtClean="0"/>
              <a:pPr/>
              <a:t>10</a:t>
            </a:fld>
            <a:endParaRPr lang="en-US" dirty="0"/>
          </a:p>
        </p:txBody>
      </p:sp>
    </p:spTree>
    <p:extLst>
      <p:ext uri="{BB962C8B-B14F-4D97-AF65-F5344CB8AC3E}">
        <p14:creationId xmlns:p14="http://schemas.microsoft.com/office/powerpoint/2010/main" val="233514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BA2F17-6036-40B2-BA2E-5A0A597CC82B}"/>
              </a:ext>
            </a:extLst>
          </p:cNvPr>
          <p:cNvSpPr>
            <a:spLocks noGrp="1"/>
          </p:cNvSpPr>
          <p:nvPr>
            <p:ph type="title"/>
          </p:nvPr>
        </p:nvSpPr>
        <p:spPr/>
        <p:txBody>
          <a:bodyPr/>
          <a:lstStyle/>
          <a:p>
            <a:r>
              <a:rPr lang="en-US" dirty="0"/>
              <a:t>Logistic Regression is Meant to Solve Linear Problems</a:t>
            </a:r>
          </a:p>
        </p:txBody>
      </p:sp>
      <p:sp>
        <p:nvSpPr>
          <p:cNvPr id="4" name="Slide Number Placeholder 3">
            <a:extLst>
              <a:ext uri="{FF2B5EF4-FFF2-40B4-BE49-F238E27FC236}">
                <a16:creationId xmlns:a16="http://schemas.microsoft.com/office/drawing/2014/main" id="{3EA69526-F074-44FA-825F-2B2BC5ED0534}"/>
              </a:ext>
            </a:extLst>
          </p:cNvPr>
          <p:cNvSpPr>
            <a:spLocks noGrp="1"/>
          </p:cNvSpPr>
          <p:nvPr>
            <p:ph type="sldNum" sz="quarter" idx="4"/>
          </p:nvPr>
        </p:nvSpPr>
        <p:spPr/>
        <p:txBody>
          <a:bodyPr/>
          <a:lstStyle/>
          <a:p>
            <a:fld id="{263E268E-DA18-874E-8CBA-6F80F366F288}" type="slidenum">
              <a:rPr lang="en-US" smtClean="0"/>
              <a:pPr/>
              <a:t>11</a:t>
            </a:fld>
            <a:endParaRPr lang="en-US" dirty="0"/>
          </a:p>
        </p:txBody>
      </p:sp>
      <p:pic>
        <p:nvPicPr>
          <p:cNvPr id="2052" name="Picture 4">
            <a:extLst>
              <a:ext uri="{FF2B5EF4-FFF2-40B4-BE49-F238E27FC236}">
                <a16:creationId xmlns:a16="http://schemas.microsoft.com/office/drawing/2014/main" id="{43EDFB84-9CD1-48D6-B15E-82AF82726000}"/>
              </a:ext>
            </a:extLst>
          </p:cNvPr>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19145" y="1546860"/>
            <a:ext cx="3559353" cy="239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2D109F-40F2-412C-8CFC-CB0DE0E46353}"/>
              </a:ext>
            </a:extLst>
          </p:cNvPr>
          <p:cNvPicPr>
            <a:picLocks noGrp="1" noChangeAspect="1" noChangeArrowheads="1"/>
          </p:cNvPicPr>
          <p:nvPr>
            <p:ph idx="12"/>
          </p:nvPr>
        </p:nvPicPr>
        <p:blipFill>
          <a:blip r:embed="rId4">
            <a:extLst>
              <a:ext uri="{28A0092B-C50C-407E-A947-70E740481C1C}">
                <a14:useLocalDpi xmlns:a14="http://schemas.microsoft.com/office/drawing/2010/main" val="0"/>
              </a:ext>
            </a:extLst>
          </a:blip>
          <a:srcRect/>
          <a:stretch>
            <a:fillRect/>
          </a:stretch>
        </p:blipFill>
        <p:spPr bwMode="auto">
          <a:xfrm>
            <a:off x="4725988" y="1098891"/>
            <a:ext cx="4211637" cy="328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3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C21CB-2D7C-489B-A778-D77E99D9EB1C}"/>
              </a:ext>
            </a:extLst>
          </p:cNvPr>
          <p:cNvSpPr>
            <a:spLocks noGrp="1"/>
          </p:cNvSpPr>
          <p:nvPr>
            <p:ph type="ctrTitle"/>
          </p:nvPr>
        </p:nvSpPr>
        <p:spPr/>
        <p:txBody>
          <a:bodyPr/>
          <a:lstStyle/>
          <a:p>
            <a:r>
              <a:rPr lang="en-US" dirty="0"/>
              <a:t>End of Video 2</a:t>
            </a:r>
          </a:p>
        </p:txBody>
      </p:sp>
      <p:sp>
        <p:nvSpPr>
          <p:cNvPr id="7" name="Subtitle 6">
            <a:extLst>
              <a:ext uri="{FF2B5EF4-FFF2-40B4-BE49-F238E27FC236}">
                <a16:creationId xmlns:a16="http://schemas.microsoft.com/office/drawing/2014/main" id="{FE475FC0-3FF1-4486-A442-75D5359233C9}"/>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1B7562EF-1DD2-4FE2-B2A0-F2E6C788BFC8}"/>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12</a:t>
            </a:fld>
            <a:endParaRPr lang="en-US" dirty="0"/>
          </a:p>
        </p:txBody>
      </p:sp>
    </p:spTree>
    <p:extLst>
      <p:ext uri="{BB962C8B-B14F-4D97-AF65-F5344CB8AC3E}">
        <p14:creationId xmlns:p14="http://schemas.microsoft.com/office/powerpoint/2010/main" val="75961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7132-ACCE-4FE5-AF18-2209AEB71951}"/>
              </a:ext>
            </a:extLst>
          </p:cNvPr>
          <p:cNvSpPr>
            <a:spLocks noGrp="1"/>
          </p:cNvSpPr>
          <p:nvPr>
            <p:ph type="title"/>
          </p:nvPr>
        </p:nvSpPr>
        <p:spPr/>
        <p:txBody>
          <a:bodyPr/>
          <a:lstStyle/>
          <a:p>
            <a:r>
              <a:rPr lang="en-US" dirty="0"/>
              <a:t>Exercise 1</a:t>
            </a:r>
          </a:p>
        </p:txBody>
      </p:sp>
      <p:sp>
        <p:nvSpPr>
          <p:cNvPr id="4" name="Content Placeholder 3">
            <a:extLst>
              <a:ext uri="{FF2B5EF4-FFF2-40B4-BE49-F238E27FC236}">
                <a16:creationId xmlns:a16="http://schemas.microsoft.com/office/drawing/2014/main" id="{3D78982C-A746-48B2-B29E-51C43C293284}"/>
              </a:ext>
            </a:extLst>
          </p:cNvPr>
          <p:cNvSpPr>
            <a:spLocks noGrp="1"/>
          </p:cNvSpPr>
          <p:nvPr>
            <p:ph idx="13"/>
          </p:nvPr>
        </p:nvSpPr>
        <p:spPr>
          <a:xfrm>
            <a:off x="218697" y="976313"/>
            <a:ext cx="8717735" cy="3528452"/>
          </a:xfrm>
        </p:spPr>
        <p:txBody>
          <a:bodyPr/>
          <a:lstStyle/>
          <a:p>
            <a:r>
              <a:rPr lang="en-US" dirty="0"/>
              <a:t>Which of the problems below could be a logistic regression classifier be used for?</a:t>
            </a:r>
          </a:p>
          <a:p>
            <a:pPr lvl="1"/>
            <a:r>
              <a:rPr lang="en-US" dirty="0"/>
              <a:t>Predicting whether a patient with be readmitted or not</a:t>
            </a:r>
          </a:p>
          <a:p>
            <a:pPr lvl="1"/>
            <a:r>
              <a:rPr lang="en-US" dirty="0"/>
              <a:t>Predicting a diabetic patients blood sugar value</a:t>
            </a:r>
          </a:p>
          <a:p>
            <a:pPr lvl="1"/>
            <a:r>
              <a:rPr lang="en-US" dirty="0"/>
              <a:t>Predicting whether someone will have a heart attack</a:t>
            </a:r>
          </a:p>
          <a:p>
            <a:pPr lvl="1"/>
            <a:r>
              <a:rPr lang="en-US" dirty="0"/>
              <a:t>Predicting whether a patient will show up to their appointment</a:t>
            </a:r>
          </a:p>
        </p:txBody>
      </p:sp>
      <p:sp>
        <p:nvSpPr>
          <p:cNvPr id="5" name="Slide Number Placeholder 4">
            <a:extLst>
              <a:ext uri="{FF2B5EF4-FFF2-40B4-BE49-F238E27FC236}">
                <a16:creationId xmlns:a16="http://schemas.microsoft.com/office/drawing/2014/main" id="{ED2F4E4D-FF1C-415E-A71D-2181CC6D4F45}"/>
              </a:ext>
            </a:extLst>
          </p:cNvPr>
          <p:cNvSpPr>
            <a:spLocks noGrp="1"/>
          </p:cNvSpPr>
          <p:nvPr>
            <p:ph type="sldNum" sz="quarter" idx="4"/>
          </p:nvPr>
        </p:nvSpPr>
        <p:spPr/>
        <p:txBody>
          <a:bodyPr/>
          <a:lstStyle/>
          <a:p>
            <a:fld id="{263E268E-DA18-874E-8CBA-6F80F366F288}" type="slidenum">
              <a:rPr lang="en-US" smtClean="0"/>
              <a:pPr/>
              <a:t>13</a:t>
            </a:fld>
            <a:endParaRPr lang="en-US" dirty="0"/>
          </a:p>
        </p:txBody>
      </p:sp>
    </p:spTree>
    <p:extLst>
      <p:ext uri="{BB962C8B-B14F-4D97-AF65-F5344CB8AC3E}">
        <p14:creationId xmlns:p14="http://schemas.microsoft.com/office/powerpoint/2010/main" val="412007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0647-AE8E-4EFA-B46C-0376FD96D9D3}"/>
              </a:ext>
            </a:extLst>
          </p:cNvPr>
          <p:cNvSpPr>
            <a:spLocks noGrp="1"/>
          </p:cNvSpPr>
          <p:nvPr>
            <p:ph type="title"/>
          </p:nvPr>
        </p:nvSpPr>
        <p:spPr/>
        <p:txBody>
          <a:bodyPr/>
          <a:lstStyle/>
          <a:p>
            <a:r>
              <a:rPr lang="en-US" dirty="0"/>
              <a:t>Exercise 2</a:t>
            </a:r>
          </a:p>
        </p:txBody>
      </p:sp>
      <p:sp>
        <p:nvSpPr>
          <p:cNvPr id="4" name="Content Placeholder 3">
            <a:extLst>
              <a:ext uri="{FF2B5EF4-FFF2-40B4-BE49-F238E27FC236}">
                <a16:creationId xmlns:a16="http://schemas.microsoft.com/office/drawing/2014/main" id="{C60DE1D8-00B9-4523-9A28-7C9FE998F9EA}"/>
              </a:ext>
            </a:extLst>
          </p:cNvPr>
          <p:cNvSpPr>
            <a:spLocks noGrp="1"/>
          </p:cNvSpPr>
          <p:nvPr>
            <p:ph idx="13"/>
          </p:nvPr>
        </p:nvSpPr>
        <p:spPr>
          <a:xfrm>
            <a:off x="218698" y="976313"/>
            <a:ext cx="8643362" cy="3528452"/>
          </a:xfrm>
        </p:spPr>
        <p:txBody>
          <a:bodyPr/>
          <a:lstStyle/>
          <a:p>
            <a:r>
              <a:rPr lang="en-US" dirty="0"/>
              <a:t>Our module is looking at whether a patient dies during their first 24 hours. Can a logistic regression classifier be applied to this problem?</a:t>
            </a:r>
          </a:p>
          <a:p>
            <a:pPr lvl="1"/>
            <a:r>
              <a:rPr lang="en-US" dirty="0"/>
              <a:t>Yes</a:t>
            </a:r>
          </a:p>
          <a:p>
            <a:pPr lvl="1"/>
            <a:r>
              <a:rPr lang="en-US" dirty="0"/>
              <a:t>No</a:t>
            </a:r>
          </a:p>
        </p:txBody>
      </p:sp>
      <p:sp>
        <p:nvSpPr>
          <p:cNvPr id="5" name="Slide Number Placeholder 4">
            <a:extLst>
              <a:ext uri="{FF2B5EF4-FFF2-40B4-BE49-F238E27FC236}">
                <a16:creationId xmlns:a16="http://schemas.microsoft.com/office/drawing/2014/main" id="{F971CADE-14A8-4319-B107-16B309E09888}"/>
              </a:ext>
            </a:extLst>
          </p:cNvPr>
          <p:cNvSpPr>
            <a:spLocks noGrp="1"/>
          </p:cNvSpPr>
          <p:nvPr>
            <p:ph type="sldNum" sz="quarter" idx="4"/>
          </p:nvPr>
        </p:nvSpPr>
        <p:spPr/>
        <p:txBody>
          <a:bodyPr/>
          <a:lstStyle/>
          <a:p>
            <a:fld id="{263E268E-DA18-874E-8CBA-6F80F366F288}" type="slidenum">
              <a:rPr lang="en-US" smtClean="0"/>
              <a:pPr/>
              <a:t>14</a:t>
            </a:fld>
            <a:endParaRPr lang="en-US" dirty="0"/>
          </a:p>
        </p:txBody>
      </p:sp>
    </p:spTree>
    <p:extLst>
      <p:ext uri="{BB962C8B-B14F-4D97-AF65-F5344CB8AC3E}">
        <p14:creationId xmlns:p14="http://schemas.microsoft.com/office/powerpoint/2010/main" val="1888813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59EEB-13D7-458A-BB3A-9033D9BE9619}"/>
              </a:ext>
            </a:extLst>
          </p:cNvPr>
          <p:cNvSpPr>
            <a:spLocks noGrp="1"/>
          </p:cNvSpPr>
          <p:nvPr>
            <p:ph type="ctrTitle"/>
          </p:nvPr>
        </p:nvSpPr>
        <p:spPr/>
        <p:txBody>
          <a:bodyPr/>
          <a:lstStyle/>
          <a:p>
            <a:r>
              <a:rPr lang="en-US" dirty="0"/>
              <a:t>Predictive Analysis: Decision Trees</a:t>
            </a:r>
          </a:p>
        </p:txBody>
      </p:sp>
      <p:sp>
        <p:nvSpPr>
          <p:cNvPr id="5" name="Subtitle 4">
            <a:extLst>
              <a:ext uri="{FF2B5EF4-FFF2-40B4-BE49-F238E27FC236}">
                <a16:creationId xmlns:a16="http://schemas.microsoft.com/office/drawing/2014/main" id="{679463F3-671C-4F0C-9B29-10159CFD16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60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C124-EE05-48A5-91F5-315750A337C8}"/>
              </a:ext>
            </a:extLst>
          </p:cNvPr>
          <p:cNvSpPr>
            <a:spLocks noGrp="1"/>
          </p:cNvSpPr>
          <p:nvPr>
            <p:ph type="title"/>
          </p:nvPr>
        </p:nvSpPr>
        <p:spPr/>
        <p:txBody>
          <a:bodyPr/>
          <a:lstStyle/>
          <a:p>
            <a:r>
              <a:rPr lang="en-US" dirty="0"/>
              <a:t>What are Decision Trees?</a:t>
            </a:r>
          </a:p>
        </p:txBody>
      </p:sp>
      <p:pic>
        <p:nvPicPr>
          <p:cNvPr id="6" name="Content Placeholder 5">
            <a:extLst>
              <a:ext uri="{FF2B5EF4-FFF2-40B4-BE49-F238E27FC236}">
                <a16:creationId xmlns:a16="http://schemas.microsoft.com/office/drawing/2014/main" id="{D5717BD4-9BF4-4F1F-B4AA-6AF57F4F5C33}"/>
              </a:ext>
            </a:extLst>
          </p:cNvPr>
          <p:cNvPicPr>
            <a:picLocks noGrp="1" noChangeAspect="1"/>
          </p:cNvPicPr>
          <p:nvPr>
            <p:ph idx="12"/>
          </p:nvPr>
        </p:nvPicPr>
        <p:blipFill>
          <a:blip r:embed="rId3"/>
          <a:stretch>
            <a:fillRect/>
          </a:stretch>
        </p:blipFill>
        <p:spPr>
          <a:xfrm>
            <a:off x="4369991" y="976313"/>
            <a:ext cx="4384480" cy="4014247"/>
          </a:xfrm>
          <a:prstGeom prst="rect">
            <a:avLst/>
          </a:prstGeom>
        </p:spPr>
      </p:pic>
      <p:sp>
        <p:nvSpPr>
          <p:cNvPr id="5" name="Content Placeholder 4">
            <a:extLst>
              <a:ext uri="{FF2B5EF4-FFF2-40B4-BE49-F238E27FC236}">
                <a16:creationId xmlns:a16="http://schemas.microsoft.com/office/drawing/2014/main" id="{E4D5CBC8-E652-4C2D-A594-581AE6A6BC40}"/>
              </a:ext>
            </a:extLst>
          </p:cNvPr>
          <p:cNvSpPr>
            <a:spLocks noGrp="1"/>
          </p:cNvSpPr>
          <p:nvPr>
            <p:ph idx="13"/>
          </p:nvPr>
        </p:nvSpPr>
        <p:spPr/>
        <p:txBody>
          <a:bodyPr/>
          <a:lstStyle/>
          <a:p>
            <a:r>
              <a:rPr lang="en-US" dirty="0"/>
              <a:t>Decision trees are a flow-chart like structure to make complex decisions</a:t>
            </a:r>
          </a:p>
          <a:p>
            <a:r>
              <a:rPr lang="en-US" dirty="0"/>
              <a:t>Each branch or split in the tree is a decision based on a variable</a:t>
            </a:r>
          </a:p>
          <a:p>
            <a:endParaRPr lang="en-US" dirty="0"/>
          </a:p>
        </p:txBody>
      </p:sp>
      <p:sp>
        <p:nvSpPr>
          <p:cNvPr id="4" name="Slide Number Placeholder 3">
            <a:extLst>
              <a:ext uri="{FF2B5EF4-FFF2-40B4-BE49-F238E27FC236}">
                <a16:creationId xmlns:a16="http://schemas.microsoft.com/office/drawing/2014/main" id="{E1A14DC4-9470-41F5-BC96-063416BBDDF5}"/>
              </a:ext>
            </a:extLst>
          </p:cNvPr>
          <p:cNvSpPr>
            <a:spLocks noGrp="1"/>
          </p:cNvSpPr>
          <p:nvPr>
            <p:ph type="sldNum" sz="quarter" idx="4"/>
          </p:nvPr>
        </p:nvSpPr>
        <p:spPr/>
        <p:txBody>
          <a:bodyPr/>
          <a:lstStyle/>
          <a:p>
            <a:fld id="{263E268E-DA18-874E-8CBA-6F80F366F288}" type="slidenum">
              <a:rPr lang="en-US" smtClean="0"/>
              <a:pPr/>
              <a:t>16</a:t>
            </a:fld>
            <a:endParaRPr lang="en-US" dirty="0"/>
          </a:p>
        </p:txBody>
      </p:sp>
    </p:spTree>
    <p:extLst>
      <p:ext uri="{BB962C8B-B14F-4D97-AF65-F5344CB8AC3E}">
        <p14:creationId xmlns:p14="http://schemas.microsoft.com/office/powerpoint/2010/main" val="112406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3402D-8BE1-4FE5-B4A1-8D1155EC6FA3}"/>
              </a:ext>
            </a:extLst>
          </p:cNvPr>
          <p:cNvSpPr>
            <a:spLocks noGrp="1"/>
          </p:cNvSpPr>
          <p:nvPr>
            <p:ph type="title"/>
          </p:nvPr>
        </p:nvSpPr>
        <p:spPr/>
        <p:txBody>
          <a:bodyPr/>
          <a:lstStyle/>
          <a:p>
            <a:r>
              <a:rPr lang="en-US" dirty="0"/>
              <a:t>Decision Trees Are Common in Healthcare</a:t>
            </a:r>
          </a:p>
        </p:txBody>
      </p:sp>
      <p:pic>
        <p:nvPicPr>
          <p:cNvPr id="9" name="Content Placeholder 8">
            <a:extLst>
              <a:ext uri="{FF2B5EF4-FFF2-40B4-BE49-F238E27FC236}">
                <a16:creationId xmlns:a16="http://schemas.microsoft.com/office/drawing/2014/main" id="{6244D7EF-EED3-4E9E-8ACB-545FCDEFC5C2}"/>
              </a:ext>
            </a:extLst>
          </p:cNvPr>
          <p:cNvPicPr>
            <a:picLocks noGrp="1" noChangeAspect="1"/>
          </p:cNvPicPr>
          <p:nvPr>
            <p:ph idx="13"/>
          </p:nvPr>
        </p:nvPicPr>
        <p:blipFill>
          <a:blip r:embed="rId3"/>
          <a:stretch>
            <a:fillRect/>
          </a:stretch>
        </p:blipFill>
        <p:spPr>
          <a:xfrm>
            <a:off x="219075" y="1018727"/>
            <a:ext cx="4211638" cy="3444183"/>
          </a:xfrm>
          <a:prstGeom prst="rect">
            <a:avLst/>
          </a:prstGeom>
        </p:spPr>
      </p:pic>
      <p:sp>
        <p:nvSpPr>
          <p:cNvPr id="5" name="Slide Number Placeholder 4">
            <a:extLst>
              <a:ext uri="{FF2B5EF4-FFF2-40B4-BE49-F238E27FC236}">
                <a16:creationId xmlns:a16="http://schemas.microsoft.com/office/drawing/2014/main" id="{00C2BC06-06AF-48E8-87AE-98CF4D00B59F}"/>
              </a:ext>
            </a:extLst>
          </p:cNvPr>
          <p:cNvSpPr>
            <a:spLocks noGrp="1"/>
          </p:cNvSpPr>
          <p:nvPr>
            <p:ph type="sldNum" sz="quarter" idx="4"/>
          </p:nvPr>
        </p:nvSpPr>
        <p:spPr/>
        <p:txBody>
          <a:bodyPr/>
          <a:lstStyle/>
          <a:p>
            <a:fld id="{263E268E-DA18-874E-8CBA-6F80F366F288}" type="slidenum">
              <a:rPr lang="en-US" smtClean="0"/>
              <a:pPr/>
              <a:t>17</a:t>
            </a:fld>
            <a:endParaRPr lang="en-US" dirty="0"/>
          </a:p>
        </p:txBody>
      </p:sp>
      <p:pic>
        <p:nvPicPr>
          <p:cNvPr id="3074" name="Picture 2" descr="Improving medical decision trees by combining relevant health-care ...">
            <a:extLst>
              <a:ext uri="{FF2B5EF4-FFF2-40B4-BE49-F238E27FC236}">
                <a16:creationId xmlns:a16="http://schemas.microsoft.com/office/drawing/2014/main" id="{7FE4F5D2-32F3-45D2-AFB3-1B5A4094D726}"/>
              </a:ext>
            </a:extLst>
          </p:cNvPr>
          <p:cNvPicPr>
            <a:picLocks noGrp="1" noChangeAspect="1" noChangeArrowheads="1"/>
          </p:cNvPicPr>
          <p:nvPr>
            <p:ph idx="12"/>
          </p:nvPr>
        </p:nvPicPr>
        <p:blipFill>
          <a:blip r:embed="rId4">
            <a:extLst>
              <a:ext uri="{28A0092B-C50C-407E-A947-70E740481C1C}">
                <a14:useLocalDpi xmlns:a14="http://schemas.microsoft.com/office/drawing/2010/main" val="0"/>
              </a:ext>
            </a:extLst>
          </a:blip>
          <a:srcRect/>
          <a:stretch>
            <a:fillRect/>
          </a:stretch>
        </p:blipFill>
        <p:spPr bwMode="auto">
          <a:xfrm>
            <a:off x="4725988" y="1415358"/>
            <a:ext cx="4211637" cy="265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156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42AD-034A-4A5A-868E-5020B0861A02}"/>
              </a:ext>
            </a:extLst>
          </p:cNvPr>
          <p:cNvSpPr>
            <a:spLocks noGrp="1"/>
          </p:cNvSpPr>
          <p:nvPr>
            <p:ph type="title"/>
          </p:nvPr>
        </p:nvSpPr>
        <p:spPr/>
        <p:txBody>
          <a:bodyPr/>
          <a:lstStyle/>
          <a:p>
            <a:r>
              <a:rPr lang="en-US" dirty="0"/>
              <a:t>Regression and Classification Trees</a:t>
            </a:r>
          </a:p>
        </p:txBody>
      </p:sp>
      <p:sp>
        <p:nvSpPr>
          <p:cNvPr id="3" name="Content Placeholder 2">
            <a:extLst>
              <a:ext uri="{FF2B5EF4-FFF2-40B4-BE49-F238E27FC236}">
                <a16:creationId xmlns:a16="http://schemas.microsoft.com/office/drawing/2014/main" id="{DF1D1362-230F-4F51-8598-3A8C3DB1B274}"/>
              </a:ext>
            </a:extLst>
          </p:cNvPr>
          <p:cNvSpPr>
            <a:spLocks noGrp="1"/>
          </p:cNvSpPr>
          <p:nvPr>
            <p:ph idx="1"/>
          </p:nvPr>
        </p:nvSpPr>
        <p:spPr/>
        <p:txBody>
          <a:bodyPr/>
          <a:lstStyle/>
          <a:p>
            <a:r>
              <a:rPr lang="en-US" dirty="0"/>
              <a:t>Unlike logistic regression, decision trees can predict both numerical values (regression trees) and predictions with a discrete number of categories (classification trees)</a:t>
            </a:r>
          </a:p>
          <a:p>
            <a:r>
              <a:rPr lang="en-US" dirty="0"/>
              <a:t>We will be focusing on classification trees</a:t>
            </a:r>
          </a:p>
        </p:txBody>
      </p:sp>
      <p:sp>
        <p:nvSpPr>
          <p:cNvPr id="4" name="Slide Number Placeholder 3">
            <a:extLst>
              <a:ext uri="{FF2B5EF4-FFF2-40B4-BE49-F238E27FC236}">
                <a16:creationId xmlns:a16="http://schemas.microsoft.com/office/drawing/2014/main" id="{72FDF350-8B09-4C13-99EC-D319EE67285E}"/>
              </a:ext>
            </a:extLst>
          </p:cNvPr>
          <p:cNvSpPr>
            <a:spLocks noGrp="1"/>
          </p:cNvSpPr>
          <p:nvPr>
            <p:ph type="sldNum" sz="quarter" idx="4"/>
          </p:nvPr>
        </p:nvSpPr>
        <p:spPr/>
        <p:txBody>
          <a:bodyPr/>
          <a:lstStyle/>
          <a:p>
            <a:fld id="{263E268E-DA18-874E-8CBA-6F80F366F288}" type="slidenum">
              <a:rPr lang="en-US" smtClean="0"/>
              <a:pPr/>
              <a:t>18</a:t>
            </a:fld>
            <a:endParaRPr lang="en-US" dirty="0"/>
          </a:p>
        </p:txBody>
      </p:sp>
    </p:spTree>
    <p:extLst>
      <p:ext uri="{BB962C8B-B14F-4D97-AF65-F5344CB8AC3E}">
        <p14:creationId xmlns:p14="http://schemas.microsoft.com/office/powerpoint/2010/main" val="256253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F1F4-77D2-40EE-ACEA-8568A4E9982F}"/>
              </a:ext>
            </a:extLst>
          </p:cNvPr>
          <p:cNvSpPr>
            <a:spLocks noGrp="1"/>
          </p:cNvSpPr>
          <p:nvPr>
            <p:ph type="title"/>
          </p:nvPr>
        </p:nvSpPr>
        <p:spPr/>
        <p:txBody>
          <a:bodyPr/>
          <a:lstStyle/>
          <a:p>
            <a:r>
              <a:rPr lang="en-US" dirty="0"/>
              <a:t>Decision Tree Examples</a:t>
            </a:r>
          </a:p>
        </p:txBody>
      </p:sp>
      <p:sp>
        <p:nvSpPr>
          <p:cNvPr id="4" name="Slide Number Placeholder 3">
            <a:extLst>
              <a:ext uri="{FF2B5EF4-FFF2-40B4-BE49-F238E27FC236}">
                <a16:creationId xmlns:a16="http://schemas.microsoft.com/office/drawing/2014/main" id="{FAC35D2D-59D2-4B78-A60E-74C4DE260083}"/>
              </a:ext>
            </a:extLst>
          </p:cNvPr>
          <p:cNvSpPr>
            <a:spLocks noGrp="1"/>
          </p:cNvSpPr>
          <p:nvPr>
            <p:ph type="sldNum" sz="quarter" idx="4"/>
          </p:nvPr>
        </p:nvSpPr>
        <p:spPr/>
        <p:txBody>
          <a:bodyPr/>
          <a:lstStyle/>
          <a:p>
            <a:fld id="{263E268E-DA18-874E-8CBA-6F80F366F288}" type="slidenum">
              <a:rPr lang="en-US" smtClean="0"/>
              <a:pPr/>
              <a:t>19</a:t>
            </a:fld>
            <a:endParaRPr lang="en-US" dirty="0"/>
          </a:p>
        </p:txBody>
      </p:sp>
      <p:pic>
        <p:nvPicPr>
          <p:cNvPr id="9" name="Content Placeholder 8">
            <a:extLst>
              <a:ext uri="{FF2B5EF4-FFF2-40B4-BE49-F238E27FC236}">
                <a16:creationId xmlns:a16="http://schemas.microsoft.com/office/drawing/2014/main" id="{F73E6F70-6E7B-44C2-ACE2-BD40A6500259}"/>
              </a:ext>
            </a:extLst>
          </p:cNvPr>
          <p:cNvPicPr>
            <a:picLocks noGrp="1" noChangeAspect="1"/>
          </p:cNvPicPr>
          <p:nvPr>
            <p:ph idx="4294967295"/>
          </p:nvPr>
        </p:nvPicPr>
        <p:blipFill>
          <a:blip r:embed="rId3"/>
          <a:stretch>
            <a:fillRect/>
          </a:stretch>
        </p:blipFill>
        <p:spPr>
          <a:xfrm>
            <a:off x="2466181" y="850106"/>
            <a:ext cx="4211638" cy="3443288"/>
          </a:xfrm>
          <a:prstGeom prst="rect">
            <a:avLst/>
          </a:prstGeom>
        </p:spPr>
      </p:pic>
    </p:spTree>
    <p:extLst>
      <p:ext uri="{BB962C8B-B14F-4D97-AF65-F5344CB8AC3E}">
        <p14:creationId xmlns:p14="http://schemas.microsoft.com/office/powerpoint/2010/main" val="1783478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C3FF4F-920E-45BE-A6B2-4554416421D3}"/>
              </a:ext>
            </a:extLst>
          </p:cNvPr>
          <p:cNvSpPr>
            <a:spLocks noGrp="1"/>
          </p:cNvSpPr>
          <p:nvPr>
            <p:ph idx="1"/>
          </p:nvPr>
        </p:nvSpPr>
        <p:spPr/>
        <p:txBody>
          <a:bodyPr/>
          <a:lstStyle/>
          <a:p>
            <a:r>
              <a:rPr lang="en-US" dirty="0"/>
              <a:t>Eric Cui</a:t>
            </a:r>
          </a:p>
          <a:p>
            <a:r>
              <a:rPr lang="en-US" dirty="0"/>
              <a:t>Dual Degree: MD / PSM BMHI</a:t>
            </a:r>
          </a:p>
          <a:p>
            <a:pPr lvl="1"/>
            <a:r>
              <a:rPr lang="en-US" dirty="0"/>
              <a:t>University of North Carolina at Chapel Hill</a:t>
            </a:r>
          </a:p>
          <a:p>
            <a:r>
              <a:rPr lang="en-US" dirty="0"/>
              <a:t>Office hours</a:t>
            </a:r>
          </a:p>
        </p:txBody>
      </p:sp>
      <p:sp>
        <p:nvSpPr>
          <p:cNvPr id="4" name="Title 3">
            <a:extLst>
              <a:ext uri="{FF2B5EF4-FFF2-40B4-BE49-F238E27FC236}">
                <a16:creationId xmlns:a16="http://schemas.microsoft.com/office/drawing/2014/main" id="{B1AD0209-3AD9-4A39-9EAD-01024D7E73DE}"/>
              </a:ext>
            </a:extLst>
          </p:cNvPr>
          <p:cNvSpPr>
            <a:spLocks noGrp="1"/>
          </p:cNvSpPr>
          <p:nvPr>
            <p:ph type="title"/>
          </p:nvPr>
        </p:nvSpPr>
        <p:spPr/>
        <p:txBody>
          <a:bodyPr/>
          <a:lstStyle/>
          <a:p>
            <a:r>
              <a:rPr lang="en-US" dirty="0"/>
              <a:t>Module 5 Instructor</a:t>
            </a:r>
          </a:p>
        </p:txBody>
      </p:sp>
      <p:pic>
        <p:nvPicPr>
          <p:cNvPr id="12" name="Picture Placeholder 11">
            <a:extLst>
              <a:ext uri="{FF2B5EF4-FFF2-40B4-BE49-F238E27FC236}">
                <a16:creationId xmlns:a16="http://schemas.microsoft.com/office/drawing/2014/main" id="{73F8AAA9-C43E-4D60-98E9-2A6E0DBC56A8}"/>
              </a:ext>
            </a:extLst>
          </p:cNvPr>
          <p:cNvPicPr>
            <a:picLocks noGrp="1" noChangeAspect="1"/>
          </p:cNvPicPr>
          <p:nvPr>
            <p:ph type="pic" sz="quarter" idx="13"/>
          </p:nvPr>
        </p:nvPicPr>
        <p:blipFill>
          <a:blip r:embed="rId3"/>
          <a:srcRect l="19312" r="19312"/>
          <a:stretch>
            <a:fillRect/>
          </a:stretch>
        </p:blipFill>
        <p:spPr/>
      </p:pic>
    </p:spTree>
    <p:extLst>
      <p:ext uri="{BB962C8B-B14F-4D97-AF65-F5344CB8AC3E}">
        <p14:creationId xmlns:p14="http://schemas.microsoft.com/office/powerpoint/2010/main" val="4885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160A-0AC2-4B2E-86E7-6D8C427D0261}"/>
              </a:ext>
            </a:extLst>
          </p:cNvPr>
          <p:cNvSpPr>
            <a:spLocks noGrp="1"/>
          </p:cNvSpPr>
          <p:nvPr>
            <p:ph type="title"/>
          </p:nvPr>
        </p:nvSpPr>
        <p:spPr/>
        <p:txBody>
          <a:bodyPr/>
          <a:lstStyle/>
          <a:p>
            <a:r>
              <a:rPr lang="en-US" dirty="0"/>
              <a:t>Advantages vs. Disadvantages</a:t>
            </a:r>
          </a:p>
        </p:txBody>
      </p:sp>
      <p:sp>
        <p:nvSpPr>
          <p:cNvPr id="3" name="Content Placeholder 2">
            <a:extLst>
              <a:ext uri="{FF2B5EF4-FFF2-40B4-BE49-F238E27FC236}">
                <a16:creationId xmlns:a16="http://schemas.microsoft.com/office/drawing/2014/main" id="{25263AB1-5E30-49E8-9B72-5404BF0BF159}"/>
              </a:ext>
            </a:extLst>
          </p:cNvPr>
          <p:cNvSpPr>
            <a:spLocks noGrp="1"/>
          </p:cNvSpPr>
          <p:nvPr>
            <p:ph idx="12"/>
          </p:nvPr>
        </p:nvSpPr>
        <p:spPr/>
        <p:txBody>
          <a:bodyPr/>
          <a:lstStyle/>
          <a:p>
            <a:pPr marL="0" indent="0" algn="ctr">
              <a:buNone/>
            </a:pPr>
            <a:r>
              <a:rPr lang="en-US" dirty="0"/>
              <a:t>Disadvantages</a:t>
            </a:r>
          </a:p>
          <a:p>
            <a:r>
              <a:rPr lang="en-US" dirty="0"/>
              <a:t>Slower to train</a:t>
            </a:r>
          </a:p>
          <a:p>
            <a:r>
              <a:rPr lang="en-US" dirty="0"/>
              <a:t>Can have overly complex trees</a:t>
            </a:r>
          </a:p>
          <a:p>
            <a:r>
              <a:rPr lang="en-US" dirty="0"/>
              <a:t>Small changes can lead to large differences in tree structure</a:t>
            </a:r>
          </a:p>
          <a:p>
            <a:endParaRPr lang="en-US" dirty="0"/>
          </a:p>
        </p:txBody>
      </p:sp>
      <p:sp>
        <p:nvSpPr>
          <p:cNvPr id="4" name="Content Placeholder 3">
            <a:extLst>
              <a:ext uri="{FF2B5EF4-FFF2-40B4-BE49-F238E27FC236}">
                <a16:creationId xmlns:a16="http://schemas.microsoft.com/office/drawing/2014/main" id="{E75E8434-55B8-4123-BA22-B8057E118B54}"/>
              </a:ext>
            </a:extLst>
          </p:cNvPr>
          <p:cNvSpPr>
            <a:spLocks noGrp="1"/>
          </p:cNvSpPr>
          <p:nvPr>
            <p:ph idx="13"/>
          </p:nvPr>
        </p:nvSpPr>
        <p:spPr/>
        <p:txBody>
          <a:bodyPr/>
          <a:lstStyle/>
          <a:p>
            <a:pPr marL="0" indent="0" algn="ctr">
              <a:buNone/>
            </a:pPr>
            <a:r>
              <a:rPr lang="en-US" dirty="0"/>
              <a:t>Advantages</a:t>
            </a:r>
          </a:p>
          <a:p>
            <a:r>
              <a:rPr lang="en-US" dirty="0"/>
              <a:t>Simple</a:t>
            </a:r>
          </a:p>
          <a:p>
            <a:r>
              <a:rPr lang="en-US" dirty="0"/>
              <a:t>Intuitive</a:t>
            </a:r>
          </a:p>
          <a:p>
            <a:r>
              <a:rPr lang="en-US" dirty="0"/>
              <a:t>Easy to explain</a:t>
            </a:r>
          </a:p>
        </p:txBody>
      </p:sp>
      <p:sp>
        <p:nvSpPr>
          <p:cNvPr id="5" name="Slide Number Placeholder 4">
            <a:extLst>
              <a:ext uri="{FF2B5EF4-FFF2-40B4-BE49-F238E27FC236}">
                <a16:creationId xmlns:a16="http://schemas.microsoft.com/office/drawing/2014/main" id="{2AACDD51-D33B-4045-876C-23ACD353516C}"/>
              </a:ext>
            </a:extLst>
          </p:cNvPr>
          <p:cNvSpPr>
            <a:spLocks noGrp="1"/>
          </p:cNvSpPr>
          <p:nvPr>
            <p:ph type="sldNum" sz="quarter" idx="4"/>
          </p:nvPr>
        </p:nvSpPr>
        <p:spPr/>
        <p:txBody>
          <a:bodyPr/>
          <a:lstStyle/>
          <a:p>
            <a:fld id="{263E268E-DA18-874E-8CBA-6F80F366F288}" type="slidenum">
              <a:rPr lang="en-US" smtClean="0"/>
              <a:pPr/>
              <a:t>20</a:t>
            </a:fld>
            <a:endParaRPr lang="en-US" dirty="0"/>
          </a:p>
        </p:txBody>
      </p:sp>
    </p:spTree>
    <p:extLst>
      <p:ext uri="{BB962C8B-B14F-4D97-AF65-F5344CB8AC3E}">
        <p14:creationId xmlns:p14="http://schemas.microsoft.com/office/powerpoint/2010/main" val="51682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02347-A6A1-4B4D-B6DD-71CE04EB649A}"/>
              </a:ext>
            </a:extLst>
          </p:cNvPr>
          <p:cNvSpPr>
            <a:spLocks noGrp="1"/>
          </p:cNvSpPr>
          <p:nvPr>
            <p:ph type="ctrTitle"/>
          </p:nvPr>
        </p:nvSpPr>
        <p:spPr/>
        <p:txBody>
          <a:bodyPr/>
          <a:lstStyle/>
          <a:p>
            <a:r>
              <a:rPr lang="en-US" dirty="0"/>
              <a:t>End of Video 3</a:t>
            </a:r>
          </a:p>
        </p:txBody>
      </p:sp>
      <p:sp>
        <p:nvSpPr>
          <p:cNvPr id="6" name="Subtitle 5">
            <a:extLst>
              <a:ext uri="{FF2B5EF4-FFF2-40B4-BE49-F238E27FC236}">
                <a16:creationId xmlns:a16="http://schemas.microsoft.com/office/drawing/2014/main" id="{2667431B-9494-464A-B7F8-5522DD7CA8E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8D2F355-4D6E-48EB-99CE-93713CB782EC}"/>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21</a:t>
            </a:fld>
            <a:endParaRPr lang="en-US" dirty="0"/>
          </a:p>
        </p:txBody>
      </p:sp>
    </p:spTree>
    <p:extLst>
      <p:ext uri="{BB962C8B-B14F-4D97-AF65-F5344CB8AC3E}">
        <p14:creationId xmlns:p14="http://schemas.microsoft.com/office/powerpoint/2010/main" val="297619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F3BE-84B8-4E59-8448-AB584B994961}"/>
              </a:ext>
            </a:extLst>
          </p:cNvPr>
          <p:cNvSpPr>
            <a:spLocks noGrp="1"/>
          </p:cNvSpPr>
          <p:nvPr>
            <p:ph type="title"/>
          </p:nvPr>
        </p:nvSpPr>
        <p:spPr/>
        <p:txBody>
          <a:bodyPr/>
          <a:lstStyle/>
          <a:p>
            <a:r>
              <a:rPr lang="en-US" dirty="0"/>
              <a:t>Exercise</a:t>
            </a:r>
          </a:p>
        </p:txBody>
      </p:sp>
      <p:sp>
        <p:nvSpPr>
          <p:cNvPr id="7" name="Content Placeholder 6">
            <a:extLst>
              <a:ext uri="{FF2B5EF4-FFF2-40B4-BE49-F238E27FC236}">
                <a16:creationId xmlns:a16="http://schemas.microsoft.com/office/drawing/2014/main" id="{A97210FF-517F-4521-A37E-E25F7C78400F}"/>
              </a:ext>
            </a:extLst>
          </p:cNvPr>
          <p:cNvSpPr>
            <a:spLocks noGrp="1"/>
          </p:cNvSpPr>
          <p:nvPr>
            <p:ph idx="13"/>
          </p:nvPr>
        </p:nvSpPr>
        <p:spPr/>
        <p:txBody>
          <a:bodyPr/>
          <a:lstStyle/>
          <a:p>
            <a:r>
              <a:rPr lang="en-US" dirty="0"/>
              <a:t>Is this a regression tree or classification tree?</a:t>
            </a:r>
          </a:p>
        </p:txBody>
      </p:sp>
      <p:sp>
        <p:nvSpPr>
          <p:cNvPr id="5" name="Slide Number Placeholder 4">
            <a:extLst>
              <a:ext uri="{FF2B5EF4-FFF2-40B4-BE49-F238E27FC236}">
                <a16:creationId xmlns:a16="http://schemas.microsoft.com/office/drawing/2014/main" id="{2EBDB84D-CF3B-4104-A10D-CB2382EECFA4}"/>
              </a:ext>
            </a:extLst>
          </p:cNvPr>
          <p:cNvSpPr>
            <a:spLocks noGrp="1"/>
          </p:cNvSpPr>
          <p:nvPr>
            <p:ph type="sldNum" sz="quarter" idx="4"/>
          </p:nvPr>
        </p:nvSpPr>
        <p:spPr/>
        <p:txBody>
          <a:bodyPr/>
          <a:lstStyle/>
          <a:p>
            <a:fld id="{263E268E-DA18-874E-8CBA-6F80F366F288}" type="slidenum">
              <a:rPr lang="en-US" smtClean="0"/>
              <a:pPr/>
              <a:t>22</a:t>
            </a:fld>
            <a:endParaRPr lang="en-US" dirty="0"/>
          </a:p>
        </p:txBody>
      </p:sp>
      <p:pic>
        <p:nvPicPr>
          <p:cNvPr id="8" name="Picture 2" descr="Improving medical decision trees by combining relevant health-care ...">
            <a:extLst>
              <a:ext uri="{FF2B5EF4-FFF2-40B4-BE49-F238E27FC236}">
                <a16:creationId xmlns:a16="http://schemas.microsoft.com/office/drawing/2014/main" id="{C0D086BC-7050-448C-B6CE-D17CC78DF79D}"/>
              </a:ext>
            </a:extLst>
          </p:cNvPr>
          <p:cNvPicPr>
            <a:picLocks noGrp="1" noChangeAspect="1" noChangeArrowheads="1"/>
          </p:cNvPicPr>
          <p:nvPr>
            <p:ph idx="12"/>
          </p:nvPr>
        </p:nvPicPr>
        <p:blipFill>
          <a:blip r:embed="rId2">
            <a:extLst>
              <a:ext uri="{28A0092B-C50C-407E-A947-70E740481C1C}">
                <a14:useLocalDpi xmlns:a14="http://schemas.microsoft.com/office/drawing/2010/main" val="0"/>
              </a:ext>
            </a:extLst>
          </a:blip>
          <a:srcRect/>
          <a:stretch>
            <a:fillRect/>
          </a:stretch>
        </p:blipFill>
        <p:spPr bwMode="auto">
          <a:xfrm>
            <a:off x="4725988" y="1415358"/>
            <a:ext cx="4211637" cy="265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52FD5FA-6AB8-4EB0-9A1D-7B938DA99F08}"/>
              </a:ext>
            </a:extLst>
          </p:cNvPr>
          <p:cNvSpPr>
            <a:spLocks noGrp="1"/>
          </p:cNvSpPr>
          <p:nvPr>
            <p:ph type="subTitle" idx="1"/>
          </p:nvPr>
        </p:nvSpPr>
        <p:spPr/>
        <p:txBody>
          <a:bodyPr/>
          <a:lstStyle/>
          <a:p>
            <a:pPr marL="342900" indent="-342900">
              <a:buFont typeface="Arial" panose="020B0604020202020204" pitchFamily="34" charset="0"/>
              <a:buChar char="•"/>
            </a:pPr>
            <a:r>
              <a:rPr lang="en-US" dirty="0"/>
              <a:t>For our module we will be determining if patients die within the first 24 hours. What kind of tree should we use to make this prediction?</a:t>
            </a:r>
          </a:p>
          <a:p>
            <a:pPr marL="342900" indent="-342900">
              <a:buFont typeface="Arial" panose="020B0604020202020204" pitchFamily="34" charset="0"/>
              <a:buChar char="•"/>
            </a:pPr>
            <a:r>
              <a:rPr lang="en-US" dirty="0"/>
              <a:t>Regression Tree</a:t>
            </a:r>
          </a:p>
          <a:p>
            <a:pPr marL="342900" indent="-342900">
              <a:buFont typeface="Arial" panose="020B0604020202020204" pitchFamily="34" charset="0"/>
              <a:buChar char="•"/>
            </a:pPr>
            <a:r>
              <a:rPr lang="en-US" dirty="0"/>
              <a:t>Classification Tree</a:t>
            </a:r>
          </a:p>
        </p:txBody>
      </p:sp>
      <p:sp>
        <p:nvSpPr>
          <p:cNvPr id="2" name="Title 1">
            <a:extLst>
              <a:ext uri="{FF2B5EF4-FFF2-40B4-BE49-F238E27FC236}">
                <a16:creationId xmlns:a16="http://schemas.microsoft.com/office/drawing/2014/main" id="{9FD226D4-39B7-4036-8A2C-D775FD387D1F}"/>
              </a:ext>
            </a:extLst>
          </p:cNvPr>
          <p:cNvSpPr>
            <a:spLocks noGrp="1"/>
          </p:cNvSpPr>
          <p:nvPr>
            <p:ph type="title"/>
          </p:nvPr>
        </p:nvSpPr>
        <p:spPr/>
        <p:txBody>
          <a:bodyPr/>
          <a:lstStyle/>
          <a:p>
            <a:r>
              <a:rPr lang="en-US" dirty="0"/>
              <a:t>Exercise</a:t>
            </a:r>
          </a:p>
        </p:txBody>
      </p:sp>
      <p:sp>
        <p:nvSpPr>
          <p:cNvPr id="5" name="Slide Number Placeholder 4">
            <a:extLst>
              <a:ext uri="{FF2B5EF4-FFF2-40B4-BE49-F238E27FC236}">
                <a16:creationId xmlns:a16="http://schemas.microsoft.com/office/drawing/2014/main" id="{5295D71B-E6B5-49C1-9764-D7899E3D8AB7}"/>
              </a:ext>
            </a:extLst>
          </p:cNvPr>
          <p:cNvSpPr>
            <a:spLocks noGrp="1"/>
          </p:cNvSpPr>
          <p:nvPr>
            <p:ph type="sldNum" sz="quarter" idx="4"/>
          </p:nvPr>
        </p:nvSpPr>
        <p:spPr/>
        <p:txBody>
          <a:bodyPr/>
          <a:lstStyle/>
          <a:p>
            <a:fld id="{263E268E-DA18-874E-8CBA-6F80F366F288}" type="slidenum">
              <a:rPr lang="en-US" smtClean="0"/>
              <a:pPr/>
              <a:t>23</a:t>
            </a:fld>
            <a:endParaRPr lang="en-US" dirty="0"/>
          </a:p>
        </p:txBody>
      </p:sp>
    </p:spTree>
    <p:extLst>
      <p:ext uri="{BB962C8B-B14F-4D97-AF65-F5344CB8AC3E}">
        <p14:creationId xmlns:p14="http://schemas.microsoft.com/office/powerpoint/2010/main" val="3012230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59EEB-13D7-458A-BB3A-9033D9BE9619}"/>
              </a:ext>
            </a:extLst>
          </p:cNvPr>
          <p:cNvSpPr>
            <a:spLocks noGrp="1"/>
          </p:cNvSpPr>
          <p:nvPr>
            <p:ph type="ctrTitle"/>
          </p:nvPr>
        </p:nvSpPr>
        <p:spPr/>
        <p:txBody>
          <a:bodyPr/>
          <a:lstStyle/>
          <a:p>
            <a:r>
              <a:rPr lang="en-US" dirty="0"/>
              <a:t>Predictive Analysis: Evaluation</a:t>
            </a:r>
          </a:p>
        </p:txBody>
      </p:sp>
      <p:sp>
        <p:nvSpPr>
          <p:cNvPr id="5" name="Subtitle 4">
            <a:extLst>
              <a:ext uri="{FF2B5EF4-FFF2-40B4-BE49-F238E27FC236}">
                <a16:creationId xmlns:a16="http://schemas.microsoft.com/office/drawing/2014/main" id="{679463F3-671C-4F0C-9B29-10159CFD16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071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8A03480-7E85-4252-B3FF-BE653CD0C118}"/>
              </a:ext>
            </a:extLst>
          </p:cNvPr>
          <p:cNvSpPr>
            <a:spLocks noGrp="1"/>
          </p:cNvSpPr>
          <p:nvPr>
            <p:ph type="subTitle" idx="1"/>
          </p:nvPr>
        </p:nvSpPr>
        <p:spPr/>
        <p:txBody>
          <a:bodyPr/>
          <a:lstStyle/>
          <a:p>
            <a:pPr marL="342900" indent="-342900">
              <a:buFont typeface="Arial" panose="020B0604020202020204" pitchFamily="34" charset="0"/>
              <a:buChar char="•"/>
            </a:pPr>
            <a:r>
              <a:rPr lang="en-US" dirty="0"/>
              <a:t>Evaluation is critical for predictive analysis</a:t>
            </a:r>
          </a:p>
          <a:p>
            <a:pPr marL="342900" indent="-342900">
              <a:buFont typeface="Arial" panose="020B0604020202020204" pitchFamily="34" charset="0"/>
              <a:buChar char="•"/>
            </a:pPr>
            <a:r>
              <a:rPr lang="en-US" dirty="0"/>
              <a:t>Evaluating models is how we can determine which approach is better</a:t>
            </a:r>
          </a:p>
          <a:p>
            <a:pPr marL="342900" indent="-342900">
              <a:buFont typeface="Arial" panose="020B0604020202020204" pitchFamily="34" charset="0"/>
              <a:buChar char="•"/>
            </a:pPr>
            <a:r>
              <a:rPr lang="en-US" dirty="0"/>
              <a:t>We will cover four evaluation metrics in this module:</a:t>
            </a:r>
          </a:p>
          <a:p>
            <a:pPr marL="742950" lvl="1" indent="-285750" algn="l">
              <a:buFont typeface="Arial"/>
              <a:buChar char="–"/>
            </a:pPr>
            <a:r>
              <a:rPr lang="en-US" dirty="0">
                <a:solidFill>
                  <a:srgbClr val="767676"/>
                </a:solidFill>
              </a:rPr>
              <a:t>Accuracy</a:t>
            </a:r>
          </a:p>
          <a:p>
            <a:pPr marL="742950" lvl="1" indent="-285750" algn="l">
              <a:buFont typeface="Arial"/>
              <a:buChar char="–"/>
            </a:pPr>
            <a:r>
              <a:rPr lang="en-US" dirty="0">
                <a:solidFill>
                  <a:srgbClr val="767676"/>
                </a:solidFill>
              </a:rPr>
              <a:t>Sensitivity</a:t>
            </a:r>
          </a:p>
          <a:p>
            <a:pPr marL="742950" lvl="1" indent="-285750" algn="l">
              <a:buFont typeface="Arial"/>
              <a:buChar char="–"/>
            </a:pPr>
            <a:r>
              <a:rPr lang="en-US" dirty="0">
                <a:solidFill>
                  <a:srgbClr val="767676"/>
                </a:solidFill>
              </a:rPr>
              <a:t>Specificity</a:t>
            </a:r>
          </a:p>
          <a:p>
            <a:pPr marL="742950" lvl="1" indent="-285750" algn="l">
              <a:buFont typeface="Arial"/>
              <a:buChar char="–"/>
            </a:pPr>
            <a:r>
              <a:rPr lang="en-US" dirty="0">
                <a:solidFill>
                  <a:srgbClr val="767676"/>
                </a:solidFill>
              </a:rPr>
              <a:t>Receiver Operating Characteristics (ROC) Curves</a:t>
            </a:r>
          </a:p>
          <a:p>
            <a:pPr marL="342900" indent="-34290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C1C3DE73-2479-4C4A-B059-564BE3D9AB94}"/>
              </a:ext>
            </a:extLst>
          </p:cNvPr>
          <p:cNvSpPr>
            <a:spLocks noGrp="1"/>
          </p:cNvSpPr>
          <p:nvPr>
            <p:ph type="title"/>
          </p:nvPr>
        </p:nvSpPr>
        <p:spPr/>
        <p:txBody>
          <a:bodyPr/>
          <a:lstStyle/>
          <a:p>
            <a:r>
              <a:rPr lang="en-US" dirty="0"/>
              <a:t>Evaluation: Sensitivity, Specificity, and ROC Curves</a:t>
            </a:r>
          </a:p>
        </p:txBody>
      </p:sp>
    </p:spTree>
    <p:extLst>
      <p:ext uri="{BB962C8B-B14F-4D97-AF65-F5344CB8AC3E}">
        <p14:creationId xmlns:p14="http://schemas.microsoft.com/office/powerpoint/2010/main" val="237038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1C7B-1F70-404E-954A-70AB4DD8FF95}"/>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57811488-EDF8-4A1C-ABD3-902558A98C2B}"/>
              </a:ext>
            </a:extLst>
          </p:cNvPr>
          <p:cNvSpPr>
            <a:spLocks noGrp="1"/>
          </p:cNvSpPr>
          <p:nvPr>
            <p:ph idx="1"/>
          </p:nvPr>
        </p:nvSpPr>
        <p:spPr>
          <a:xfrm>
            <a:off x="218697" y="976313"/>
            <a:ext cx="8717736" cy="1385887"/>
          </a:xfrm>
        </p:spPr>
        <p:txBody>
          <a:bodyPr/>
          <a:lstStyle/>
          <a:p>
            <a:r>
              <a:rPr lang="en-US" dirty="0"/>
              <a:t>Confusion Matrix – a table used to describe or </a:t>
            </a:r>
            <a:r>
              <a:rPr lang="en-US" b="1" u="sng" dirty="0"/>
              <a:t>evaluate</a:t>
            </a:r>
            <a:r>
              <a:rPr lang="en-US" b="1" dirty="0"/>
              <a:t> </a:t>
            </a:r>
            <a:r>
              <a:rPr lang="en-US" dirty="0"/>
              <a:t>the performance of a machine learning model</a:t>
            </a:r>
          </a:p>
          <a:p>
            <a:r>
              <a:rPr lang="en-US" dirty="0"/>
              <a:t>2x2 table plotting combination of predicted and actual values</a:t>
            </a:r>
          </a:p>
        </p:txBody>
      </p:sp>
      <p:sp>
        <p:nvSpPr>
          <p:cNvPr id="4" name="Slide Number Placeholder 3">
            <a:extLst>
              <a:ext uri="{FF2B5EF4-FFF2-40B4-BE49-F238E27FC236}">
                <a16:creationId xmlns:a16="http://schemas.microsoft.com/office/drawing/2014/main" id="{65824498-B9C8-4CCB-94E1-C6812859E266}"/>
              </a:ext>
            </a:extLst>
          </p:cNvPr>
          <p:cNvSpPr>
            <a:spLocks noGrp="1"/>
          </p:cNvSpPr>
          <p:nvPr>
            <p:ph type="sldNum" sz="quarter" idx="4"/>
          </p:nvPr>
        </p:nvSpPr>
        <p:spPr/>
        <p:txBody>
          <a:bodyPr/>
          <a:lstStyle/>
          <a:p>
            <a:fld id="{263E268E-DA18-874E-8CBA-6F80F366F288}" type="slidenum">
              <a:rPr lang="en-US" smtClean="0"/>
              <a:pPr/>
              <a:t>26</a:t>
            </a:fld>
            <a:endParaRPr lang="en-US" dirty="0"/>
          </a:p>
        </p:txBody>
      </p:sp>
    </p:spTree>
    <p:extLst>
      <p:ext uri="{BB962C8B-B14F-4D97-AF65-F5344CB8AC3E}">
        <p14:creationId xmlns:p14="http://schemas.microsoft.com/office/powerpoint/2010/main" val="3987826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2E0-9914-4D31-B5CD-9164B4B6851D}"/>
              </a:ext>
            </a:extLst>
          </p:cNvPr>
          <p:cNvSpPr>
            <a:spLocks noGrp="1"/>
          </p:cNvSpPr>
          <p:nvPr>
            <p:ph type="title"/>
          </p:nvPr>
        </p:nvSpPr>
        <p:spPr/>
        <p:txBody>
          <a:bodyPr/>
          <a:lstStyle/>
          <a:p>
            <a:r>
              <a:rPr lang="en-US" dirty="0"/>
              <a:t>Confusion Matrix (cont.)</a:t>
            </a:r>
          </a:p>
        </p:txBody>
      </p:sp>
      <p:pic>
        <p:nvPicPr>
          <p:cNvPr id="5" name="Content Placeholder 4">
            <a:extLst>
              <a:ext uri="{FF2B5EF4-FFF2-40B4-BE49-F238E27FC236}">
                <a16:creationId xmlns:a16="http://schemas.microsoft.com/office/drawing/2014/main" id="{59289807-3EBE-4688-BE5B-9349A7526A65}"/>
              </a:ext>
            </a:extLst>
          </p:cNvPr>
          <p:cNvPicPr>
            <a:picLocks noGrp="1" noChangeAspect="1"/>
          </p:cNvPicPr>
          <p:nvPr>
            <p:ph idx="12"/>
          </p:nvPr>
        </p:nvPicPr>
        <p:blipFill>
          <a:blip r:embed="rId3"/>
          <a:stretch>
            <a:fillRect/>
          </a:stretch>
        </p:blipFill>
        <p:spPr>
          <a:xfrm>
            <a:off x="5151451" y="1341013"/>
            <a:ext cx="3360711" cy="2461473"/>
          </a:xfrm>
          <a:prstGeom prst="rect">
            <a:avLst/>
          </a:prstGeom>
        </p:spPr>
      </p:pic>
      <p:sp>
        <p:nvSpPr>
          <p:cNvPr id="6" name="Content Placeholder 5">
            <a:extLst>
              <a:ext uri="{FF2B5EF4-FFF2-40B4-BE49-F238E27FC236}">
                <a16:creationId xmlns:a16="http://schemas.microsoft.com/office/drawing/2014/main" id="{BCE0926D-E158-4689-88A4-728646AE2BF5}"/>
              </a:ext>
            </a:extLst>
          </p:cNvPr>
          <p:cNvSpPr>
            <a:spLocks noGrp="1"/>
          </p:cNvSpPr>
          <p:nvPr>
            <p:ph idx="13"/>
          </p:nvPr>
        </p:nvSpPr>
        <p:spPr/>
        <p:txBody>
          <a:bodyPr>
            <a:normAutofit fontScale="92500"/>
          </a:bodyPr>
          <a:lstStyle/>
          <a:p>
            <a:r>
              <a:rPr lang="en-US" dirty="0"/>
              <a:t>True Positive (TP) – Correct Positive Prediction</a:t>
            </a:r>
          </a:p>
          <a:p>
            <a:r>
              <a:rPr lang="en-US" dirty="0"/>
              <a:t>True Negative (TN) – Correct Negative Prediction</a:t>
            </a:r>
          </a:p>
          <a:p>
            <a:r>
              <a:rPr lang="en-US" dirty="0"/>
              <a:t>False Positive (FP) – Incorrect Negative Prediction</a:t>
            </a:r>
          </a:p>
          <a:p>
            <a:r>
              <a:rPr lang="en-US" dirty="0"/>
              <a:t>False Negative (FN) – Incorrect Negative Prediction</a:t>
            </a:r>
          </a:p>
        </p:txBody>
      </p:sp>
      <p:sp>
        <p:nvSpPr>
          <p:cNvPr id="4" name="Slide Number Placeholder 3">
            <a:extLst>
              <a:ext uri="{FF2B5EF4-FFF2-40B4-BE49-F238E27FC236}">
                <a16:creationId xmlns:a16="http://schemas.microsoft.com/office/drawing/2014/main" id="{2DCF2833-B7C2-4A63-87AF-B94992B66EE1}"/>
              </a:ext>
            </a:extLst>
          </p:cNvPr>
          <p:cNvSpPr>
            <a:spLocks noGrp="1"/>
          </p:cNvSpPr>
          <p:nvPr>
            <p:ph type="sldNum" sz="quarter" idx="4"/>
          </p:nvPr>
        </p:nvSpPr>
        <p:spPr/>
        <p:txBody>
          <a:bodyPr/>
          <a:lstStyle/>
          <a:p>
            <a:fld id="{263E268E-DA18-874E-8CBA-6F80F366F288}" type="slidenum">
              <a:rPr lang="en-US" smtClean="0"/>
              <a:pPr/>
              <a:t>27</a:t>
            </a:fld>
            <a:endParaRPr lang="en-US" dirty="0"/>
          </a:p>
        </p:txBody>
      </p:sp>
    </p:spTree>
    <p:extLst>
      <p:ext uri="{BB962C8B-B14F-4D97-AF65-F5344CB8AC3E}">
        <p14:creationId xmlns:p14="http://schemas.microsoft.com/office/powerpoint/2010/main" val="58673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Say you are trying to predict whether patients actually have a disease</a:t>
            </a:r>
          </a:p>
          <a:p>
            <a:pPr marL="342900" indent="-342900">
              <a:buFont typeface="Arial" panose="020B0604020202020204" pitchFamily="34" charset="0"/>
              <a:buChar char="•"/>
            </a:pPr>
            <a:r>
              <a:rPr lang="en-US" dirty="0"/>
              <a:t>Say 100 people are correctly predicted to have the disease. How would you fill in the table?</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Confusion Matrix Example</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28</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extLst>
              <p:ext uri="{D42A27DB-BD31-4B8C-83A1-F6EECF244321}">
                <p14:modId xmlns:p14="http://schemas.microsoft.com/office/powerpoint/2010/main" val="3597939756"/>
              </p:ext>
            </p:extLst>
          </p:nvPr>
        </p:nvGraphicFramePr>
        <p:xfrm>
          <a:off x="1524000" y="2714717"/>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endParaRPr lang="en-US"/>
                    </a:p>
                  </a:txBody>
                  <a:tcPr/>
                </a:tc>
                <a:tc>
                  <a:txBody>
                    <a:bodyPr/>
                    <a:lstStyle/>
                    <a:p>
                      <a:pPr algn="ctr"/>
                      <a:endParaRPr lang="en-US" dirty="0"/>
                    </a:p>
                  </a:txBody>
                  <a:tcPr anchor="ctr"/>
                </a:tc>
                <a:extLst>
                  <a:ext uri="{0D108BD9-81ED-4DB2-BD59-A6C34878D82A}">
                    <a16:rowId xmlns:a16="http://schemas.microsoft.com/office/drawing/2014/main" val="2198166381"/>
                  </a:ext>
                </a:extLst>
              </a:tr>
            </a:tbl>
          </a:graphicData>
        </a:graphic>
      </p:graphicFrame>
      <p:pic>
        <p:nvPicPr>
          <p:cNvPr id="3" name="Picture 2">
            <a:extLst>
              <a:ext uri="{FF2B5EF4-FFF2-40B4-BE49-F238E27FC236}">
                <a16:creationId xmlns:a16="http://schemas.microsoft.com/office/drawing/2014/main" id="{34F35289-1496-4A69-8241-C677593A7EED}"/>
              </a:ext>
            </a:extLst>
          </p:cNvPr>
          <p:cNvPicPr>
            <a:picLocks noChangeAspect="1"/>
          </p:cNvPicPr>
          <p:nvPr/>
        </p:nvPicPr>
        <p:blipFill>
          <a:blip r:embed="rId3"/>
          <a:stretch>
            <a:fillRect/>
          </a:stretch>
        </p:blipFill>
        <p:spPr>
          <a:xfrm>
            <a:off x="6492209" y="3926609"/>
            <a:ext cx="701101" cy="335309"/>
          </a:xfrm>
          <a:prstGeom prst="rect">
            <a:avLst/>
          </a:prstGeom>
        </p:spPr>
      </p:pic>
    </p:spTree>
    <p:extLst>
      <p:ext uri="{BB962C8B-B14F-4D97-AF65-F5344CB8AC3E}">
        <p14:creationId xmlns:p14="http://schemas.microsoft.com/office/powerpoint/2010/main" val="56509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Say you are trying to predict whether patients actually have a disease</a:t>
            </a:r>
          </a:p>
          <a:p>
            <a:pPr marL="342900" indent="-342900">
              <a:buFont typeface="Arial" panose="020B0604020202020204" pitchFamily="34" charset="0"/>
              <a:buChar char="•"/>
            </a:pPr>
            <a:r>
              <a:rPr lang="en-US" dirty="0"/>
              <a:t>Say 10 people are incorrectly predicted to not have the disease. How would you fill in the table?</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Confusion Matrix Example (cont.)</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29</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extLst>
              <p:ext uri="{D42A27DB-BD31-4B8C-83A1-F6EECF244321}">
                <p14:modId xmlns:p14="http://schemas.microsoft.com/office/powerpoint/2010/main" val="918786251"/>
              </p:ext>
            </p:extLst>
          </p:nvPr>
        </p:nvGraphicFramePr>
        <p:xfrm>
          <a:off x="1524000" y="2714717"/>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endParaRPr lang="en-US"/>
                    </a:p>
                  </a:txBody>
                  <a:tcPr/>
                </a:tc>
                <a:tc>
                  <a:txBody>
                    <a:bodyPr/>
                    <a:lstStyle/>
                    <a:p>
                      <a:pPr algn="ctr"/>
                      <a:endParaRPr lang="en-US" dirty="0"/>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endParaRPr lang="en-US" dirty="0"/>
                    </a:p>
                  </a:txBody>
                  <a:tcP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pic>
        <p:nvPicPr>
          <p:cNvPr id="3" name="Picture 2">
            <a:extLst>
              <a:ext uri="{FF2B5EF4-FFF2-40B4-BE49-F238E27FC236}">
                <a16:creationId xmlns:a16="http://schemas.microsoft.com/office/drawing/2014/main" id="{7214E52F-693C-477F-8670-999F628BE127}"/>
              </a:ext>
            </a:extLst>
          </p:cNvPr>
          <p:cNvPicPr>
            <a:picLocks noChangeAspect="1"/>
          </p:cNvPicPr>
          <p:nvPr/>
        </p:nvPicPr>
        <p:blipFill>
          <a:blip r:embed="rId3"/>
          <a:stretch>
            <a:fillRect/>
          </a:stretch>
        </p:blipFill>
        <p:spPr>
          <a:xfrm>
            <a:off x="6678915" y="3538947"/>
            <a:ext cx="342930" cy="205758"/>
          </a:xfrm>
          <a:prstGeom prst="rect">
            <a:avLst/>
          </a:prstGeom>
        </p:spPr>
      </p:pic>
    </p:spTree>
    <p:extLst>
      <p:ext uri="{BB962C8B-B14F-4D97-AF65-F5344CB8AC3E}">
        <p14:creationId xmlns:p14="http://schemas.microsoft.com/office/powerpoint/2010/main" val="167272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60AF02A-B4CF-4AE4-AFBC-227B350CAB89}"/>
              </a:ext>
            </a:extLst>
          </p:cNvPr>
          <p:cNvSpPr>
            <a:spLocks noGrp="1"/>
          </p:cNvSpPr>
          <p:nvPr>
            <p:ph type="subTitle" idx="1"/>
          </p:nvPr>
        </p:nvSpPr>
        <p:spPr/>
        <p:txBody>
          <a:bodyPr/>
          <a:lstStyle/>
          <a:p>
            <a:pPr marL="342900" indent="-342900">
              <a:buFont typeface="Arial" panose="020B0604020202020204" pitchFamily="34" charset="0"/>
              <a:buChar char="•"/>
            </a:pPr>
            <a:r>
              <a:rPr lang="en-US" dirty="0"/>
              <a:t>A branch of analytics which uses past data to understand and predict possible future outcomes</a:t>
            </a:r>
          </a:p>
          <a:p>
            <a:pPr marL="342900" indent="-342900">
              <a:buFont typeface="Arial" panose="020B0604020202020204" pitchFamily="34" charset="0"/>
              <a:buChar char="•"/>
            </a:pPr>
            <a:r>
              <a:rPr lang="en-US" dirty="0" err="1"/>
              <a:t>Ie</a:t>
            </a:r>
            <a:r>
              <a:rPr lang="en-US" dirty="0"/>
              <a:t>. Netflix predicting which movies you will watch next and recommending those to you</a:t>
            </a:r>
          </a:p>
          <a:p>
            <a:pPr marL="342900" indent="-342900">
              <a:buFont typeface="Arial" panose="020B0604020202020204" pitchFamily="34" charset="0"/>
              <a:buChar char="•"/>
            </a:pPr>
            <a:r>
              <a:rPr lang="en-US" dirty="0"/>
              <a:t>Machine Learning is a type of Predictive Analysis</a:t>
            </a:r>
          </a:p>
        </p:txBody>
      </p:sp>
      <p:sp>
        <p:nvSpPr>
          <p:cNvPr id="4" name="Title 3">
            <a:extLst>
              <a:ext uri="{FF2B5EF4-FFF2-40B4-BE49-F238E27FC236}">
                <a16:creationId xmlns:a16="http://schemas.microsoft.com/office/drawing/2014/main" id="{E33C72E2-F4FB-48C0-A05A-E325820A38E5}"/>
              </a:ext>
            </a:extLst>
          </p:cNvPr>
          <p:cNvSpPr>
            <a:spLocks noGrp="1"/>
          </p:cNvSpPr>
          <p:nvPr>
            <p:ph type="title"/>
          </p:nvPr>
        </p:nvSpPr>
        <p:spPr/>
        <p:txBody>
          <a:bodyPr/>
          <a:lstStyle/>
          <a:p>
            <a:r>
              <a:rPr lang="en-US" dirty="0"/>
              <a:t>What is Predictive Analysis?</a:t>
            </a:r>
          </a:p>
        </p:txBody>
      </p:sp>
    </p:spTree>
    <p:extLst>
      <p:ext uri="{BB962C8B-B14F-4D97-AF65-F5344CB8AC3E}">
        <p14:creationId xmlns:p14="http://schemas.microsoft.com/office/powerpoint/2010/main" val="8459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Say you are trying to predict whether patients actually have a disease</a:t>
            </a:r>
          </a:p>
          <a:p>
            <a:pPr marL="342900" indent="-342900">
              <a:buFont typeface="Arial" panose="020B0604020202020204" pitchFamily="34" charset="0"/>
              <a:buChar char="•"/>
            </a:pPr>
            <a:r>
              <a:rPr lang="en-US" dirty="0"/>
              <a:t>Say 50 people are correctly predicted to not have the disease. How would you fill in the table?</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Confusion Matrix Example (cont.)</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30</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extLst>
              <p:ext uri="{D42A27DB-BD31-4B8C-83A1-F6EECF244321}">
                <p14:modId xmlns:p14="http://schemas.microsoft.com/office/powerpoint/2010/main" val="594999851"/>
              </p:ext>
            </p:extLst>
          </p:nvPr>
        </p:nvGraphicFramePr>
        <p:xfrm>
          <a:off x="1524000" y="2714717"/>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pPr algn="ctr"/>
                      <a:endParaRPr lang="en-US" dirty="0"/>
                    </a:p>
                  </a:txBody>
                  <a:tcPr/>
                </a:tc>
                <a:tc>
                  <a:txBody>
                    <a:bodyPr/>
                    <a:lstStyle/>
                    <a:p>
                      <a:pPr algn="ctr"/>
                      <a:r>
                        <a:rPr lang="en-US" dirty="0"/>
                        <a:t>10</a:t>
                      </a:r>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endParaRPr lang="en-US" dirty="0"/>
                    </a:p>
                  </a:txBody>
                  <a:tcP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pic>
        <p:nvPicPr>
          <p:cNvPr id="3" name="Picture 2">
            <a:extLst>
              <a:ext uri="{FF2B5EF4-FFF2-40B4-BE49-F238E27FC236}">
                <a16:creationId xmlns:a16="http://schemas.microsoft.com/office/drawing/2014/main" id="{3F9E83A8-F30C-4EFF-A560-A75E1387C392}"/>
              </a:ext>
            </a:extLst>
          </p:cNvPr>
          <p:cNvPicPr>
            <a:picLocks noChangeAspect="1"/>
          </p:cNvPicPr>
          <p:nvPr/>
        </p:nvPicPr>
        <p:blipFill>
          <a:blip r:embed="rId3"/>
          <a:stretch>
            <a:fillRect/>
          </a:stretch>
        </p:blipFill>
        <p:spPr>
          <a:xfrm>
            <a:off x="5158723" y="3542757"/>
            <a:ext cx="396274" cy="205758"/>
          </a:xfrm>
          <a:prstGeom prst="rect">
            <a:avLst/>
          </a:prstGeom>
        </p:spPr>
      </p:pic>
    </p:spTree>
    <p:extLst>
      <p:ext uri="{BB962C8B-B14F-4D97-AF65-F5344CB8AC3E}">
        <p14:creationId xmlns:p14="http://schemas.microsoft.com/office/powerpoint/2010/main" val="32924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Say you are trying to predict whether patients actually have a disease</a:t>
            </a:r>
          </a:p>
          <a:p>
            <a:pPr marL="342900" indent="-342900">
              <a:buFont typeface="Arial" panose="020B0604020202020204" pitchFamily="34" charset="0"/>
              <a:buChar char="•"/>
            </a:pPr>
            <a:r>
              <a:rPr lang="en-US" dirty="0"/>
              <a:t>Say 5 people are incorrectly predicted to have the disease. How would you fill in the table?</a:t>
            </a:r>
          </a:p>
          <a:p>
            <a:pPr marL="342900" indent="-3429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Confusion Matrix Example (cont.)</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31</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extLst>
              <p:ext uri="{D42A27DB-BD31-4B8C-83A1-F6EECF244321}">
                <p14:modId xmlns:p14="http://schemas.microsoft.com/office/powerpoint/2010/main" val="1557569436"/>
              </p:ext>
            </p:extLst>
          </p:nvPr>
        </p:nvGraphicFramePr>
        <p:xfrm>
          <a:off x="1524000" y="2714717"/>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pPr algn="ctr"/>
                      <a:r>
                        <a:rPr lang="en-US" dirty="0"/>
                        <a:t>50</a:t>
                      </a:r>
                    </a:p>
                  </a:txBody>
                  <a:tcPr/>
                </a:tc>
                <a:tc>
                  <a:txBody>
                    <a:bodyPr/>
                    <a:lstStyle/>
                    <a:p>
                      <a:pPr algn="ctr"/>
                      <a:r>
                        <a:rPr lang="en-US" dirty="0"/>
                        <a:t>10</a:t>
                      </a:r>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pPr algn="ctr"/>
                      <a:endParaRPr lang="en-US" dirty="0"/>
                    </a:p>
                  </a:txBody>
                  <a:tcPr anchor="ct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pic>
        <p:nvPicPr>
          <p:cNvPr id="3" name="Picture 2">
            <a:extLst>
              <a:ext uri="{FF2B5EF4-FFF2-40B4-BE49-F238E27FC236}">
                <a16:creationId xmlns:a16="http://schemas.microsoft.com/office/drawing/2014/main" id="{1C67A197-63BB-471C-A8A8-2FACECD3BF05}"/>
              </a:ext>
            </a:extLst>
          </p:cNvPr>
          <p:cNvPicPr>
            <a:picLocks noChangeAspect="1"/>
          </p:cNvPicPr>
          <p:nvPr/>
        </p:nvPicPr>
        <p:blipFill>
          <a:blip r:embed="rId3"/>
          <a:stretch>
            <a:fillRect/>
          </a:stretch>
        </p:blipFill>
        <p:spPr>
          <a:xfrm>
            <a:off x="5166344" y="3956511"/>
            <a:ext cx="335309" cy="266723"/>
          </a:xfrm>
          <a:prstGeom prst="rect">
            <a:avLst/>
          </a:prstGeom>
        </p:spPr>
      </p:pic>
    </p:spTree>
    <p:extLst>
      <p:ext uri="{BB962C8B-B14F-4D97-AF65-F5344CB8AC3E}">
        <p14:creationId xmlns:p14="http://schemas.microsoft.com/office/powerpoint/2010/main" val="386916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Accuracy – measures how often your model makes the correct prediction</a:t>
                </a:r>
              </a:p>
              <a:p>
                <a:pPr marL="342900" indent="-34290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e>
                        </m:d>
                      </m:num>
                      <m:den>
                        <m:r>
                          <a:rPr lang="en-US" b="0" i="1" smtClean="0">
                            <a:latin typeface="Cambria Math" panose="02040503050406030204" pitchFamily="18" charset="0"/>
                          </a:rPr>
                          <m:t>𝑇𝑜𝑡𝑎𝑙</m:t>
                        </m:r>
                      </m:den>
                    </m:f>
                  </m:oMath>
                </a14:m>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100 +50</m:t>
                            </m:r>
                          </m:e>
                        </m:d>
                      </m:num>
                      <m:den>
                        <m:r>
                          <a:rPr lang="en-US" i="1">
                            <a:latin typeface="Cambria Math" panose="02040503050406030204" pitchFamily="18" charset="0"/>
                          </a:rPr>
                          <m:t>100+50+10+5</m:t>
                        </m:r>
                      </m:den>
                    </m:f>
                  </m:oMath>
                </a14:m>
                <a:r>
                  <a:rPr lang="en-US" dirty="0"/>
                  <a:t> = 0.91</a:t>
                </a:r>
              </a:p>
              <a:p>
                <a:pPr marL="342900" indent="-342900">
                  <a:buFont typeface="Arial" panose="020B0604020202020204" pitchFamily="34" charset="0"/>
                  <a:buChar char="•"/>
                </a:pPr>
                <a:r>
                  <a:rPr lang="en-US" dirty="0"/>
                  <a:t>The model has an accuracy of 91%</a:t>
                </a:r>
              </a:p>
            </p:txBody>
          </p:sp>
        </mc:Choice>
        <mc:Fallback xmlns="">
          <p:sp>
            <p:nvSpPr>
              <p:cNvPr id="6" name="Subtitle 5">
                <a:extLst>
                  <a:ext uri="{FF2B5EF4-FFF2-40B4-BE49-F238E27FC236}">
                    <a16:creationId xmlns:a16="http://schemas.microsoft.com/office/drawing/2014/main" id="{FECA52CE-B1FA-4A18-8EEA-7A5F6C8B083C}"/>
                  </a:ext>
                </a:extLst>
              </p:cNvPr>
              <p:cNvSpPr>
                <a:spLocks noGrp="1" noRot="1" noChangeAspect="1" noMove="1" noResize="1" noEditPoints="1" noAdjustHandles="1" noChangeArrowheads="1" noChangeShapeType="1" noTextEdit="1"/>
              </p:cNvSpPr>
              <p:nvPr>
                <p:ph type="subTitle" idx="1"/>
              </p:nvPr>
            </p:nvSpPr>
            <p:spPr>
              <a:blipFill>
                <a:blip r:embed="rId3"/>
                <a:stretch>
                  <a:fillRect l="-979" t="-122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Accuracy</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32</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extLst>
              <p:ext uri="{D42A27DB-BD31-4B8C-83A1-F6EECF244321}">
                <p14:modId xmlns:p14="http://schemas.microsoft.com/office/powerpoint/2010/main" val="2862693349"/>
              </p:ext>
            </p:extLst>
          </p:nvPr>
        </p:nvGraphicFramePr>
        <p:xfrm>
          <a:off x="2712720" y="3032928"/>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pPr algn="ctr"/>
                      <a:r>
                        <a:rPr lang="en-US" dirty="0"/>
                        <a:t>50</a:t>
                      </a:r>
                    </a:p>
                  </a:txBody>
                  <a:tcPr/>
                </a:tc>
                <a:tc>
                  <a:txBody>
                    <a:bodyPr/>
                    <a:lstStyle/>
                    <a:p>
                      <a:pPr algn="ctr"/>
                      <a:r>
                        <a:rPr lang="en-US" dirty="0"/>
                        <a:t>10</a:t>
                      </a:r>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pPr algn="ctr"/>
                      <a:r>
                        <a:rPr lang="en-US" dirty="0"/>
                        <a:t>5</a:t>
                      </a:r>
                    </a:p>
                  </a:txBody>
                  <a:tcPr anchor="ct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spTree>
    <p:extLst>
      <p:ext uri="{BB962C8B-B14F-4D97-AF65-F5344CB8AC3E}">
        <p14:creationId xmlns:p14="http://schemas.microsoft.com/office/powerpoint/2010/main" val="13223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Sensitivity – How often can the model correctly predict a positive result when there is actually a positive result? </a:t>
                </a:r>
              </a:p>
              <a:p>
                <a:pPr marL="342900" indent="-342900">
                  <a:buFont typeface="Arial" panose="020B0604020202020204" pitchFamily="34" charset="0"/>
                  <a:buChar char="•"/>
                </a:pP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𝑇𝑃</m:t>
                            </m:r>
                          </m:e>
                        </m:d>
                      </m:num>
                      <m:den>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100</m:t>
                            </m:r>
                          </m:e>
                        </m:d>
                      </m:num>
                      <m:den>
                        <m:r>
                          <a:rPr lang="en-US" i="1">
                            <a:latin typeface="Cambria Math" panose="02040503050406030204" pitchFamily="18" charset="0"/>
                          </a:rPr>
                          <m:t>100</m:t>
                        </m:r>
                        <m:r>
                          <a:rPr lang="en-US" b="0" i="1" smtClean="0">
                            <a:latin typeface="Cambria Math" panose="02040503050406030204" pitchFamily="18" charset="0"/>
                          </a:rPr>
                          <m:t>+10</m:t>
                        </m:r>
                      </m:den>
                    </m:f>
                  </m:oMath>
                </a14:m>
                <a:r>
                  <a:rPr lang="en-US" dirty="0"/>
                  <a:t> = 0.91</a:t>
                </a:r>
              </a:p>
              <a:p>
                <a:pPr marL="342900" indent="-342900">
                  <a:buFont typeface="Arial" panose="020B0604020202020204" pitchFamily="34" charset="0"/>
                  <a:buChar char="•"/>
                </a:pPr>
                <a:r>
                  <a:rPr lang="en-US" dirty="0"/>
                  <a:t>Sensitivity ranges from 0 - 1</a:t>
                </a:r>
              </a:p>
              <a:p>
                <a:pPr marL="342900" indent="-342900">
                  <a:buFont typeface="Arial" panose="020B0604020202020204" pitchFamily="34" charset="0"/>
                  <a:buChar char="•"/>
                </a:pPr>
                <a:endParaRPr lang="en-US" dirty="0"/>
              </a:p>
            </p:txBody>
          </p:sp>
        </mc:Choice>
        <mc:Fallback xmlns="">
          <p:sp>
            <p:nvSpPr>
              <p:cNvPr id="6" name="Subtitle 5">
                <a:extLst>
                  <a:ext uri="{FF2B5EF4-FFF2-40B4-BE49-F238E27FC236}">
                    <a16:creationId xmlns:a16="http://schemas.microsoft.com/office/drawing/2014/main" id="{FECA52CE-B1FA-4A18-8EEA-7A5F6C8B083C}"/>
                  </a:ext>
                </a:extLst>
              </p:cNvPr>
              <p:cNvSpPr>
                <a:spLocks noGrp="1" noRot="1" noChangeAspect="1" noMove="1" noResize="1" noEditPoints="1" noAdjustHandles="1" noChangeArrowheads="1" noChangeShapeType="1" noTextEdit="1"/>
              </p:cNvSpPr>
              <p:nvPr>
                <p:ph type="subTitle" idx="1"/>
              </p:nvPr>
            </p:nvSpPr>
            <p:spPr>
              <a:blipFill>
                <a:blip r:embed="rId3"/>
                <a:stretch>
                  <a:fillRect l="-979" t="-122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Sensitivity</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33</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nvPr>
        </p:nvGraphicFramePr>
        <p:xfrm>
          <a:off x="2575560" y="2917708"/>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pPr algn="ctr"/>
                      <a:r>
                        <a:rPr lang="en-US" dirty="0"/>
                        <a:t>50</a:t>
                      </a:r>
                    </a:p>
                  </a:txBody>
                  <a:tcPr/>
                </a:tc>
                <a:tc>
                  <a:txBody>
                    <a:bodyPr/>
                    <a:lstStyle/>
                    <a:p>
                      <a:pPr algn="ctr"/>
                      <a:r>
                        <a:rPr lang="en-US" dirty="0"/>
                        <a:t>10</a:t>
                      </a:r>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pPr algn="ctr"/>
                      <a:r>
                        <a:rPr lang="en-US" dirty="0"/>
                        <a:t>5</a:t>
                      </a:r>
                    </a:p>
                  </a:txBody>
                  <a:tcPr anchor="ct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spTree>
    <p:extLst>
      <p:ext uri="{BB962C8B-B14F-4D97-AF65-F5344CB8AC3E}">
        <p14:creationId xmlns:p14="http://schemas.microsoft.com/office/powerpoint/2010/main" val="23030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Subtitle 5">
                <a:extLst>
                  <a:ext uri="{FF2B5EF4-FFF2-40B4-BE49-F238E27FC236}">
                    <a16:creationId xmlns:a16="http://schemas.microsoft.com/office/drawing/2014/main" id="{FECA52CE-B1FA-4A18-8EEA-7A5F6C8B083C}"/>
                  </a:ext>
                </a:extLst>
              </p:cNvPr>
              <p:cNvSpPr>
                <a:spLocks noGrp="1"/>
              </p:cNvSpPr>
              <p:nvPr>
                <p:ph type="subTitle" idx="1"/>
              </p:nvPr>
            </p:nvSpPr>
            <p:spPr/>
            <p:txBody>
              <a:bodyPr/>
              <a:lstStyle/>
              <a:p>
                <a:pPr marL="342900" indent="-342900">
                  <a:buFont typeface="Arial" panose="020B0604020202020204" pitchFamily="34" charset="0"/>
                  <a:buChar char="•"/>
                </a:pPr>
                <a:r>
                  <a:rPr lang="en-US" dirty="0"/>
                  <a:t>Specificty – How often can the model correctly predict a negative result when there is actually a negative result?</a:t>
                </a:r>
              </a:p>
              <a:p>
                <a:pPr marL="342900" indent="-342900">
                  <a:buFont typeface="Arial" panose="020B0604020202020204" pitchFamily="34" charset="0"/>
                  <a:buChar char="•"/>
                </a:pP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𝑇</m:t>
                            </m:r>
                            <m:r>
                              <a:rPr lang="en-US" b="0" i="1" smtClean="0">
                                <a:latin typeface="Cambria Math" panose="02040503050406030204" pitchFamily="18" charset="0"/>
                              </a:rPr>
                              <m:t>𝑁</m:t>
                            </m:r>
                          </m:e>
                        </m:d>
                      </m:num>
                      <m:den>
                        <m:r>
                          <a:rPr lang="en-US" i="1">
                            <a:latin typeface="Cambria Math" panose="02040503050406030204" pitchFamily="18" charset="0"/>
                          </a:rPr>
                          <m:t>(</m:t>
                        </m:r>
                        <m:r>
                          <a:rPr lang="en-US" i="1">
                            <a:latin typeface="Cambria Math" panose="02040503050406030204" pitchFamily="18" charset="0"/>
                          </a:rPr>
                          <m:t>𝑇𝑁</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den>
                    </m:f>
                  </m:oMath>
                </a14:m>
                <a:r>
                  <a:rPr lang="en-US" dirty="0"/>
                  <a:t> = </a:t>
                </a:r>
                <a14:m>
                  <m:oMath xmlns:m="http://schemas.openxmlformats.org/officeDocument/2006/math">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b="0" i="1" smtClean="0">
                                <a:latin typeface="Cambria Math" panose="02040503050406030204" pitchFamily="18" charset="0"/>
                              </a:rPr>
                              <m:t>50</m:t>
                            </m:r>
                          </m:e>
                        </m:d>
                      </m:num>
                      <m:den>
                        <m:r>
                          <a:rPr lang="en-US" b="0" i="1" smtClean="0">
                            <a:latin typeface="Cambria Math" panose="02040503050406030204" pitchFamily="18" charset="0"/>
                          </a:rPr>
                          <m:t>50</m:t>
                        </m:r>
                        <m:r>
                          <a:rPr lang="en-US" i="1">
                            <a:latin typeface="Cambria Math" panose="02040503050406030204" pitchFamily="18" charset="0"/>
                          </a:rPr>
                          <m:t>+</m:t>
                        </m:r>
                        <m:r>
                          <a:rPr lang="en-US" b="0" i="1" smtClean="0">
                            <a:latin typeface="Cambria Math" panose="02040503050406030204" pitchFamily="18" charset="0"/>
                          </a:rPr>
                          <m:t>5</m:t>
                        </m:r>
                      </m:den>
                    </m:f>
                  </m:oMath>
                </a14:m>
                <a:r>
                  <a:rPr lang="en-US" dirty="0"/>
                  <a:t> = 0.91</a:t>
                </a:r>
              </a:p>
              <a:p>
                <a:pPr marL="342900" indent="-342900">
                  <a:buFont typeface="Arial" panose="020B0604020202020204" pitchFamily="34" charset="0"/>
                  <a:buChar char="•"/>
                </a:pPr>
                <a:r>
                  <a:rPr lang="en-US"/>
                  <a:t>Specificity </a:t>
                </a:r>
                <a:r>
                  <a:rPr lang="en-US" dirty="0"/>
                  <a:t>ranges from 0 - 1</a:t>
                </a:r>
              </a:p>
            </p:txBody>
          </p:sp>
        </mc:Choice>
        <mc:Fallback>
          <p:sp>
            <p:nvSpPr>
              <p:cNvPr id="6" name="Subtitle 5">
                <a:extLst>
                  <a:ext uri="{FF2B5EF4-FFF2-40B4-BE49-F238E27FC236}">
                    <a16:creationId xmlns:a16="http://schemas.microsoft.com/office/drawing/2014/main" id="{FECA52CE-B1FA-4A18-8EEA-7A5F6C8B083C}"/>
                  </a:ext>
                </a:extLst>
              </p:cNvPr>
              <p:cNvSpPr>
                <a:spLocks noGrp="1" noRot="1" noChangeAspect="1" noMove="1" noResize="1" noEditPoints="1" noAdjustHandles="1" noChangeArrowheads="1" noChangeShapeType="1" noTextEdit="1"/>
              </p:cNvSpPr>
              <p:nvPr>
                <p:ph type="subTitle" idx="1"/>
              </p:nvPr>
            </p:nvSpPr>
            <p:spPr>
              <a:blipFill>
                <a:blip r:embed="rId3"/>
                <a:stretch>
                  <a:fillRect l="-979" t="-122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EEEFE57-7FDE-4A9F-BC09-B0A63ACA2F93}"/>
              </a:ext>
            </a:extLst>
          </p:cNvPr>
          <p:cNvSpPr>
            <a:spLocks noGrp="1"/>
          </p:cNvSpPr>
          <p:nvPr>
            <p:ph type="title"/>
          </p:nvPr>
        </p:nvSpPr>
        <p:spPr/>
        <p:txBody>
          <a:bodyPr/>
          <a:lstStyle/>
          <a:p>
            <a:r>
              <a:rPr lang="en-US" dirty="0"/>
              <a:t>Specificity</a:t>
            </a:r>
          </a:p>
        </p:txBody>
      </p:sp>
      <p:sp>
        <p:nvSpPr>
          <p:cNvPr id="4" name="Slide Number Placeholder 3">
            <a:extLst>
              <a:ext uri="{FF2B5EF4-FFF2-40B4-BE49-F238E27FC236}">
                <a16:creationId xmlns:a16="http://schemas.microsoft.com/office/drawing/2014/main" id="{0EB5F3B4-180B-4CAB-8AB0-01140B024305}"/>
              </a:ext>
            </a:extLst>
          </p:cNvPr>
          <p:cNvSpPr>
            <a:spLocks noGrp="1"/>
          </p:cNvSpPr>
          <p:nvPr>
            <p:ph type="sldNum" sz="quarter" idx="4"/>
          </p:nvPr>
        </p:nvSpPr>
        <p:spPr/>
        <p:txBody>
          <a:bodyPr/>
          <a:lstStyle/>
          <a:p>
            <a:fld id="{263E268E-DA18-874E-8CBA-6F80F366F288}" type="slidenum">
              <a:rPr lang="en-US" smtClean="0"/>
              <a:pPr/>
              <a:t>34</a:t>
            </a:fld>
            <a:endParaRPr lang="en-US" dirty="0"/>
          </a:p>
        </p:txBody>
      </p:sp>
      <p:graphicFrame>
        <p:nvGraphicFramePr>
          <p:cNvPr id="5" name="Table 5">
            <a:extLst>
              <a:ext uri="{FF2B5EF4-FFF2-40B4-BE49-F238E27FC236}">
                <a16:creationId xmlns:a16="http://schemas.microsoft.com/office/drawing/2014/main" id="{CF797C7B-D138-4710-8E3F-BBC6B13AE2DD}"/>
              </a:ext>
            </a:extLst>
          </p:cNvPr>
          <p:cNvGraphicFramePr>
            <a:graphicFrameLocks noGrp="1"/>
          </p:cNvGraphicFramePr>
          <p:nvPr>
            <p:ph idx="4294967295"/>
          </p:nvPr>
        </p:nvGraphicFramePr>
        <p:xfrm>
          <a:off x="2575560" y="2917708"/>
          <a:ext cx="6096000" cy="16560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21362867"/>
                    </a:ext>
                  </a:extLst>
                </a:gridCol>
                <a:gridCol w="1524000">
                  <a:extLst>
                    <a:ext uri="{9D8B030D-6E8A-4147-A177-3AD203B41FA5}">
                      <a16:colId xmlns:a16="http://schemas.microsoft.com/office/drawing/2014/main" val="3162143070"/>
                    </a:ext>
                  </a:extLst>
                </a:gridCol>
                <a:gridCol w="1524000">
                  <a:extLst>
                    <a:ext uri="{9D8B030D-6E8A-4147-A177-3AD203B41FA5}">
                      <a16:colId xmlns:a16="http://schemas.microsoft.com/office/drawing/2014/main" val="2974575963"/>
                    </a:ext>
                  </a:extLst>
                </a:gridCol>
                <a:gridCol w="1524000">
                  <a:extLst>
                    <a:ext uri="{9D8B030D-6E8A-4147-A177-3AD203B41FA5}">
                      <a16:colId xmlns:a16="http://schemas.microsoft.com/office/drawing/2014/main" val="2819382876"/>
                    </a:ext>
                  </a:extLst>
                </a:gridCol>
              </a:tblGrid>
              <a:tr h="370840">
                <a:tc>
                  <a:txBody>
                    <a:bodyPr/>
                    <a:lstStyle/>
                    <a:p>
                      <a:endParaRPr lang="en-US" dirty="0"/>
                    </a:p>
                  </a:txBody>
                  <a:tcPr>
                    <a:noFill/>
                  </a:tcPr>
                </a:tc>
                <a:tc>
                  <a:txBody>
                    <a:bodyPr/>
                    <a:lstStyle/>
                    <a:p>
                      <a:endParaRPr lang="en-US" dirty="0"/>
                    </a:p>
                  </a:txBody>
                  <a:tcPr>
                    <a:noFill/>
                  </a:tcPr>
                </a:tc>
                <a:tc gridSpan="2">
                  <a:txBody>
                    <a:bodyPr/>
                    <a:lstStyle/>
                    <a:p>
                      <a:pPr algn="ctr"/>
                      <a:r>
                        <a:rPr lang="en-US" dirty="0"/>
                        <a:t>Actual Disease Status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2644993639"/>
                  </a:ext>
                </a:extLst>
              </a:tr>
              <a:tr h="370840">
                <a:tc>
                  <a:txBody>
                    <a:bodyPr/>
                    <a:lstStyle/>
                    <a:p>
                      <a:endParaRPr lang="en-US" dirty="0"/>
                    </a:p>
                  </a:txBody>
                  <a:tcPr>
                    <a:noFill/>
                  </a:tcPr>
                </a:tc>
                <a:tc>
                  <a:txBody>
                    <a:bodyPr/>
                    <a:lstStyle/>
                    <a:p>
                      <a:endParaRPr lang="en-US" dirty="0"/>
                    </a:p>
                  </a:txBody>
                  <a:tcPr>
                    <a:noFill/>
                  </a:tcPr>
                </a:tc>
                <a:tc>
                  <a:txBody>
                    <a:bodyPr/>
                    <a:lstStyle/>
                    <a:p>
                      <a:r>
                        <a:rPr lang="en-US" dirty="0">
                          <a:solidFill>
                            <a:schemeClr val="bg1"/>
                          </a:solidFill>
                        </a:rPr>
                        <a:t>No Disease</a:t>
                      </a:r>
                    </a:p>
                  </a:txBody>
                  <a:tcPr>
                    <a:solidFill>
                      <a:schemeClr val="accent1"/>
                    </a:solidFill>
                  </a:tcPr>
                </a:tc>
                <a:tc>
                  <a:txBody>
                    <a:bodyPr/>
                    <a:lstStyle/>
                    <a:p>
                      <a:r>
                        <a:rPr lang="en-US" dirty="0">
                          <a:solidFill>
                            <a:schemeClr val="bg1"/>
                          </a:solidFill>
                        </a:rPr>
                        <a:t>Has Disease</a:t>
                      </a:r>
                    </a:p>
                  </a:txBody>
                  <a:tcPr>
                    <a:solidFill>
                      <a:schemeClr val="tx1"/>
                    </a:solidFill>
                  </a:tcPr>
                </a:tc>
                <a:extLst>
                  <a:ext uri="{0D108BD9-81ED-4DB2-BD59-A6C34878D82A}">
                    <a16:rowId xmlns:a16="http://schemas.microsoft.com/office/drawing/2014/main" val="2093908476"/>
                  </a:ext>
                </a:extLst>
              </a:tr>
              <a:tr h="370840">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mn-lt"/>
                          <a:ea typeface="+mn-ea"/>
                          <a:cs typeface="+mn-cs"/>
                        </a:rPr>
                        <a:t>Predicted Disease Status</a:t>
                      </a:r>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No Disease</a:t>
                      </a:r>
                    </a:p>
                  </a:txBody>
                  <a:tcPr>
                    <a:solidFill>
                      <a:schemeClr val="accent1"/>
                    </a:solidFill>
                  </a:tcPr>
                </a:tc>
                <a:tc>
                  <a:txBody>
                    <a:bodyPr/>
                    <a:lstStyle/>
                    <a:p>
                      <a:pPr algn="ctr"/>
                      <a:r>
                        <a:rPr lang="en-US" dirty="0"/>
                        <a:t>50</a:t>
                      </a:r>
                    </a:p>
                  </a:txBody>
                  <a:tcPr/>
                </a:tc>
                <a:tc>
                  <a:txBody>
                    <a:bodyPr/>
                    <a:lstStyle/>
                    <a:p>
                      <a:pPr algn="ctr"/>
                      <a:r>
                        <a:rPr lang="en-US" dirty="0"/>
                        <a:t>10</a:t>
                      </a:r>
                    </a:p>
                  </a:txBody>
                  <a:tcPr/>
                </a:tc>
                <a:extLst>
                  <a:ext uri="{0D108BD9-81ED-4DB2-BD59-A6C34878D82A}">
                    <a16:rowId xmlns:a16="http://schemas.microsoft.com/office/drawing/2014/main" val="1279106957"/>
                  </a:ext>
                </a:extLst>
              </a:tr>
              <a:tr h="370840">
                <a:tc vMerge="1">
                  <a:txBody>
                    <a:bodyPr/>
                    <a:lstStyle/>
                    <a:p>
                      <a:endParaRPr lang="en-US" dirty="0"/>
                    </a:p>
                  </a:txBody>
                  <a:tcPr>
                    <a:solidFill>
                      <a:schemeClr val="accent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Has Disease</a:t>
                      </a:r>
                    </a:p>
                  </a:txBody>
                  <a:tcPr>
                    <a:solidFill>
                      <a:schemeClr val="accent1"/>
                    </a:solidFill>
                  </a:tcPr>
                </a:tc>
                <a:tc>
                  <a:txBody>
                    <a:bodyPr/>
                    <a:lstStyle/>
                    <a:p>
                      <a:pPr algn="ctr"/>
                      <a:r>
                        <a:rPr lang="en-US" dirty="0"/>
                        <a:t>5</a:t>
                      </a:r>
                    </a:p>
                  </a:txBody>
                  <a:tcPr anchor="ctr"/>
                </a:tc>
                <a:tc>
                  <a:txBody>
                    <a:bodyPr/>
                    <a:lstStyle/>
                    <a:p>
                      <a:pPr algn="ctr"/>
                      <a:r>
                        <a:rPr lang="en-US" dirty="0"/>
                        <a:t>100</a:t>
                      </a:r>
                    </a:p>
                  </a:txBody>
                  <a:tcPr anchor="ctr"/>
                </a:tc>
                <a:extLst>
                  <a:ext uri="{0D108BD9-81ED-4DB2-BD59-A6C34878D82A}">
                    <a16:rowId xmlns:a16="http://schemas.microsoft.com/office/drawing/2014/main" val="2198166381"/>
                  </a:ext>
                </a:extLst>
              </a:tr>
            </a:tbl>
          </a:graphicData>
        </a:graphic>
      </p:graphicFrame>
    </p:spTree>
    <p:extLst>
      <p:ext uri="{BB962C8B-B14F-4D97-AF65-F5344CB8AC3E}">
        <p14:creationId xmlns:p14="http://schemas.microsoft.com/office/powerpoint/2010/main" val="18542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6C08-254C-4DE3-AF01-109FCB4A090F}"/>
              </a:ext>
            </a:extLst>
          </p:cNvPr>
          <p:cNvSpPr>
            <a:spLocks noGrp="1"/>
          </p:cNvSpPr>
          <p:nvPr>
            <p:ph type="title"/>
          </p:nvPr>
        </p:nvSpPr>
        <p:spPr/>
        <p:txBody>
          <a:bodyPr/>
          <a:lstStyle/>
          <a:p>
            <a:r>
              <a:rPr lang="en-US" dirty="0"/>
              <a:t>Receiver Operating Characteristics (ROC) Curves</a:t>
            </a:r>
          </a:p>
        </p:txBody>
      </p:sp>
      <p:sp>
        <p:nvSpPr>
          <p:cNvPr id="6" name="Content Placeholder 5">
            <a:extLst>
              <a:ext uri="{FF2B5EF4-FFF2-40B4-BE49-F238E27FC236}">
                <a16:creationId xmlns:a16="http://schemas.microsoft.com/office/drawing/2014/main" id="{9FE34000-0F43-4C2A-9349-242BAA9A3F30}"/>
              </a:ext>
            </a:extLst>
          </p:cNvPr>
          <p:cNvSpPr>
            <a:spLocks noGrp="1"/>
          </p:cNvSpPr>
          <p:nvPr>
            <p:ph idx="13"/>
          </p:nvPr>
        </p:nvSpPr>
        <p:spPr/>
        <p:txBody>
          <a:bodyPr/>
          <a:lstStyle/>
          <a:p>
            <a:r>
              <a:rPr lang="en-US" dirty="0"/>
              <a:t>A visual way to evaluate the performance of a model taking into account both sensitivity and specificity!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374D8A6-B201-4E2F-B70D-28C72155609B}"/>
              </a:ext>
            </a:extLst>
          </p:cNvPr>
          <p:cNvSpPr>
            <a:spLocks noGrp="1"/>
          </p:cNvSpPr>
          <p:nvPr>
            <p:ph type="sldNum" sz="quarter" idx="4"/>
          </p:nvPr>
        </p:nvSpPr>
        <p:spPr/>
        <p:txBody>
          <a:bodyPr/>
          <a:lstStyle/>
          <a:p>
            <a:fld id="{263E268E-DA18-874E-8CBA-6F80F366F288}" type="slidenum">
              <a:rPr lang="en-US" smtClean="0"/>
              <a:pPr/>
              <a:t>35</a:t>
            </a:fld>
            <a:endParaRPr lang="en-US" dirty="0"/>
          </a:p>
        </p:txBody>
      </p:sp>
      <p:pic>
        <p:nvPicPr>
          <p:cNvPr id="7" name="Content Placeholder 6">
            <a:extLst>
              <a:ext uri="{FF2B5EF4-FFF2-40B4-BE49-F238E27FC236}">
                <a16:creationId xmlns:a16="http://schemas.microsoft.com/office/drawing/2014/main" id="{D1B01D0B-048D-4751-8C37-08783B923EBE}"/>
              </a:ext>
            </a:extLst>
          </p:cNvPr>
          <p:cNvPicPr>
            <a:picLocks noGrp="1" noChangeAspect="1"/>
          </p:cNvPicPr>
          <p:nvPr>
            <p:ph idx="12"/>
          </p:nvPr>
        </p:nvPicPr>
        <p:blipFill>
          <a:blip r:embed="rId3"/>
          <a:stretch>
            <a:fillRect/>
          </a:stretch>
        </p:blipFill>
        <p:spPr>
          <a:xfrm>
            <a:off x="5043684" y="976313"/>
            <a:ext cx="3576245" cy="3529012"/>
          </a:xfrm>
          <a:prstGeom prst="rect">
            <a:avLst/>
          </a:prstGeom>
        </p:spPr>
      </p:pic>
    </p:spTree>
    <p:extLst>
      <p:ext uri="{BB962C8B-B14F-4D97-AF65-F5344CB8AC3E}">
        <p14:creationId xmlns:p14="http://schemas.microsoft.com/office/powerpoint/2010/main" val="2516407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6C08-254C-4DE3-AF01-109FCB4A090F}"/>
              </a:ext>
            </a:extLst>
          </p:cNvPr>
          <p:cNvSpPr>
            <a:spLocks noGrp="1"/>
          </p:cNvSpPr>
          <p:nvPr>
            <p:ph type="title"/>
          </p:nvPr>
        </p:nvSpPr>
        <p:spPr/>
        <p:txBody>
          <a:bodyPr/>
          <a:lstStyle/>
          <a:p>
            <a:r>
              <a:rPr lang="en-US" dirty="0"/>
              <a:t>Receiver Operating Characteristics (ROC) Curves (Cont.)</a:t>
            </a:r>
          </a:p>
        </p:txBody>
      </p:sp>
      <p:sp>
        <p:nvSpPr>
          <p:cNvPr id="6" name="Content Placeholder 5">
            <a:extLst>
              <a:ext uri="{FF2B5EF4-FFF2-40B4-BE49-F238E27FC236}">
                <a16:creationId xmlns:a16="http://schemas.microsoft.com/office/drawing/2014/main" id="{9FE34000-0F43-4C2A-9349-242BAA9A3F30}"/>
              </a:ext>
            </a:extLst>
          </p:cNvPr>
          <p:cNvSpPr>
            <a:spLocks noGrp="1"/>
          </p:cNvSpPr>
          <p:nvPr>
            <p:ph idx="13"/>
          </p:nvPr>
        </p:nvSpPr>
        <p:spPr/>
        <p:txBody>
          <a:bodyPr/>
          <a:lstStyle/>
          <a:p>
            <a:r>
              <a:rPr lang="en-US" dirty="0"/>
              <a:t>The closer to the top left that the classifier is, the better its performance</a:t>
            </a:r>
          </a:p>
          <a:p>
            <a:r>
              <a:rPr lang="en-US" dirty="0"/>
              <a:t>Dashed line in the middle is the same as 50-50 guessing</a:t>
            </a:r>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374D8A6-B201-4E2F-B70D-28C72155609B}"/>
              </a:ext>
            </a:extLst>
          </p:cNvPr>
          <p:cNvSpPr>
            <a:spLocks noGrp="1"/>
          </p:cNvSpPr>
          <p:nvPr>
            <p:ph type="sldNum" sz="quarter" idx="4"/>
          </p:nvPr>
        </p:nvSpPr>
        <p:spPr/>
        <p:txBody>
          <a:bodyPr/>
          <a:lstStyle/>
          <a:p>
            <a:fld id="{263E268E-DA18-874E-8CBA-6F80F366F288}" type="slidenum">
              <a:rPr lang="en-US" smtClean="0"/>
              <a:pPr/>
              <a:t>36</a:t>
            </a:fld>
            <a:endParaRPr lang="en-US" dirty="0"/>
          </a:p>
        </p:txBody>
      </p:sp>
      <p:pic>
        <p:nvPicPr>
          <p:cNvPr id="7" name="Content Placeholder 6">
            <a:extLst>
              <a:ext uri="{FF2B5EF4-FFF2-40B4-BE49-F238E27FC236}">
                <a16:creationId xmlns:a16="http://schemas.microsoft.com/office/drawing/2014/main" id="{D1B01D0B-048D-4751-8C37-08783B923EBE}"/>
              </a:ext>
            </a:extLst>
          </p:cNvPr>
          <p:cNvPicPr>
            <a:picLocks noGrp="1" noChangeAspect="1"/>
          </p:cNvPicPr>
          <p:nvPr>
            <p:ph idx="12"/>
          </p:nvPr>
        </p:nvPicPr>
        <p:blipFill>
          <a:blip r:embed="rId3"/>
          <a:stretch>
            <a:fillRect/>
          </a:stretch>
        </p:blipFill>
        <p:spPr>
          <a:xfrm>
            <a:off x="5043684" y="976313"/>
            <a:ext cx="3576245" cy="3529012"/>
          </a:xfrm>
          <a:prstGeom prst="rect">
            <a:avLst/>
          </a:prstGeom>
        </p:spPr>
      </p:pic>
    </p:spTree>
    <p:extLst>
      <p:ext uri="{BB962C8B-B14F-4D97-AF65-F5344CB8AC3E}">
        <p14:creationId xmlns:p14="http://schemas.microsoft.com/office/powerpoint/2010/main" val="1476705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6C08-254C-4DE3-AF01-109FCB4A090F}"/>
              </a:ext>
            </a:extLst>
          </p:cNvPr>
          <p:cNvSpPr>
            <a:spLocks noGrp="1"/>
          </p:cNvSpPr>
          <p:nvPr>
            <p:ph type="title"/>
          </p:nvPr>
        </p:nvSpPr>
        <p:spPr/>
        <p:txBody>
          <a:bodyPr/>
          <a:lstStyle/>
          <a:p>
            <a:r>
              <a:rPr lang="en-US" dirty="0"/>
              <a:t>Area Under the Curve (AUC)</a:t>
            </a:r>
          </a:p>
        </p:txBody>
      </p:sp>
      <p:sp>
        <p:nvSpPr>
          <p:cNvPr id="6" name="Content Placeholder 5">
            <a:extLst>
              <a:ext uri="{FF2B5EF4-FFF2-40B4-BE49-F238E27FC236}">
                <a16:creationId xmlns:a16="http://schemas.microsoft.com/office/drawing/2014/main" id="{9FE34000-0F43-4C2A-9349-242BAA9A3F30}"/>
              </a:ext>
            </a:extLst>
          </p:cNvPr>
          <p:cNvSpPr>
            <a:spLocks noGrp="1"/>
          </p:cNvSpPr>
          <p:nvPr>
            <p:ph idx="13"/>
          </p:nvPr>
        </p:nvSpPr>
        <p:spPr/>
        <p:txBody>
          <a:bodyPr>
            <a:normAutofit fontScale="92500"/>
          </a:bodyPr>
          <a:lstStyle/>
          <a:p>
            <a:r>
              <a:rPr lang="en-US" dirty="0"/>
              <a:t>The area under the curve (AUC) of an ROC curve will give us a quantitative measure about how well the model performs</a:t>
            </a:r>
          </a:p>
          <a:p>
            <a:pPr lvl="1"/>
            <a:r>
              <a:rPr lang="en-US" dirty="0"/>
              <a:t>Ranges from 0 - 1</a:t>
            </a:r>
          </a:p>
          <a:p>
            <a:r>
              <a:rPr lang="en-US" dirty="0"/>
              <a:t>Higher the AUC value, the better the predictive ability</a:t>
            </a:r>
          </a:p>
          <a:p>
            <a:r>
              <a:rPr lang="en-US" dirty="0"/>
              <a:t>Dashed line in the middle has an AUC value of 0.5</a:t>
            </a:r>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374D8A6-B201-4E2F-B70D-28C72155609B}"/>
              </a:ext>
            </a:extLst>
          </p:cNvPr>
          <p:cNvSpPr>
            <a:spLocks noGrp="1"/>
          </p:cNvSpPr>
          <p:nvPr>
            <p:ph type="sldNum" sz="quarter" idx="4"/>
          </p:nvPr>
        </p:nvSpPr>
        <p:spPr/>
        <p:txBody>
          <a:bodyPr/>
          <a:lstStyle/>
          <a:p>
            <a:fld id="{263E268E-DA18-874E-8CBA-6F80F366F288}" type="slidenum">
              <a:rPr lang="en-US" smtClean="0"/>
              <a:pPr/>
              <a:t>37</a:t>
            </a:fld>
            <a:endParaRPr lang="en-US" dirty="0"/>
          </a:p>
        </p:txBody>
      </p:sp>
      <p:pic>
        <p:nvPicPr>
          <p:cNvPr id="9" name="Picture 2">
            <a:extLst>
              <a:ext uri="{FF2B5EF4-FFF2-40B4-BE49-F238E27FC236}">
                <a16:creationId xmlns:a16="http://schemas.microsoft.com/office/drawing/2014/main" id="{F586FEEE-7C02-465D-B7C0-681C03D80085}"/>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5112544" y="1169194"/>
            <a:ext cx="34385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92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8A25E-E40C-482A-B5D8-5C3354E86EF5}"/>
              </a:ext>
            </a:extLst>
          </p:cNvPr>
          <p:cNvSpPr>
            <a:spLocks noGrp="1"/>
          </p:cNvSpPr>
          <p:nvPr/>
        </p:nvSpPr>
        <p:spPr>
          <a:xfrm>
            <a:off x="413340" y="1455372"/>
            <a:ext cx="8400143" cy="490420"/>
          </a:xfrm>
          <a:prstGeom prst="rect">
            <a:avLst/>
          </a:prstGeom>
        </p:spPr>
        <p:txBody>
          <a:bodyPr vert="horz" lIns="91440" tIns="45720" rIns="91440" bIns="45720" rtlCol="0" anchor="b" anchorCtr="0">
            <a:noAutofit/>
          </a:bodyPr>
          <a:lstStyle>
            <a:lvl1pPr algn="ctr" defTabSz="457200" rtl="0" eaLnBrk="1" latinLnBrk="0" hangingPunct="1">
              <a:spcBef>
                <a:spcPct val="0"/>
              </a:spcBef>
              <a:buNone/>
              <a:defRPr sz="4800" b="0" i="0" kern="120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13294B"/>
                </a:solidFill>
                <a:effectLst/>
                <a:uLnTx/>
                <a:uFillTx/>
                <a:latin typeface="Franklin Gothic Medium"/>
                <a:ea typeface="+mj-ea"/>
              </a:rPr>
              <a:t>We are grateful to the following organizations for their support:</a:t>
            </a:r>
            <a:endParaRPr kumimoji="0" lang="en-US" sz="4800" b="0" i="0" u="none" strike="noStrike" kern="1200" cap="none" spc="0" normalizeH="0" baseline="0" noProof="0">
              <a:ln>
                <a:noFill/>
              </a:ln>
              <a:solidFill>
                <a:srgbClr val="13294B"/>
              </a:solidFill>
              <a:effectLst/>
              <a:uLnTx/>
              <a:uFillTx/>
              <a:latin typeface="Franklin Gothic Medium"/>
              <a:ea typeface="+mj-ea"/>
            </a:endParaRPr>
          </a:p>
        </p:txBody>
      </p:sp>
      <p:pic>
        <p:nvPicPr>
          <p:cNvPr id="5" name="Picture 4" descr="A close up of a logo&#10;&#10;Description generated with very high confidence">
            <a:extLst>
              <a:ext uri="{FF2B5EF4-FFF2-40B4-BE49-F238E27FC236}">
                <a16:creationId xmlns:a16="http://schemas.microsoft.com/office/drawing/2014/main" id="{749F6F86-3E73-4839-9493-077D797F3EEC}"/>
              </a:ext>
            </a:extLst>
          </p:cNvPr>
          <p:cNvPicPr>
            <a:picLocks noChangeAspect="1"/>
          </p:cNvPicPr>
          <p:nvPr/>
        </p:nvPicPr>
        <p:blipFill>
          <a:blip r:embed="rId3"/>
          <a:stretch>
            <a:fillRect/>
          </a:stretch>
        </p:blipFill>
        <p:spPr>
          <a:xfrm>
            <a:off x="1560443" y="442963"/>
            <a:ext cx="6023112" cy="720899"/>
          </a:xfrm>
          <a:prstGeom prst="rect">
            <a:avLst/>
          </a:prstGeom>
        </p:spPr>
      </p:pic>
      <p:pic>
        <p:nvPicPr>
          <p:cNvPr id="7" name="Picture 6" descr="A picture containing tableware, plate, dishware&#10;&#10;Description generated with very high confidence">
            <a:extLst>
              <a:ext uri="{FF2B5EF4-FFF2-40B4-BE49-F238E27FC236}">
                <a16:creationId xmlns:a16="http://schemas.microsoft.com/office/drawing/2014/main" id="{24FDA126-0D35-4A04-9D9A-369D50329BE5}"/>
              </a:ext>
            </a:extLst>
          </p:cNvPr>
          <p:cNvPicPr>
            <a:picLocks noChangeAspect="1"/>
          </p:cNvPicPr>
          <p:nvPr/>
        </p:nvPicPr>
        <p:blipFill>
          <a:blip r:embed="rId4"/>
          <a:stretch>
            <a:fillRect/>
          </a:stretch>
        </p:blipFill>
        <p:spPr>
          <a:xfrm>
            <a:off x="475421" y="2555157"/>
            <a:ext cx="3770244" cy="439032"/>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F3149228-82DB-4697-BACE-BEF1E15AB6CE}"/>
              </a:ext>
            </a:extLst>
          </p:cNvPr>
          <p:cNvPicPr>
            <a:picLocks noChangeAspect="1"/>
          </p:cNvPicPr>
          <p:nvPr/>
        </p:nvPicPr>
        <p:blipFill>
          <a:blip r:embed="rId5"/>
          <a:stretch>
            <a:fillRect/>
          </a:stretch>
        </p:blipFill>
        <p:spPr>
          <a:xfrm>
            <a:off x="4964597" y="2462117"/>
            <a:ext cx="3488634" cy="534005"/>
          </a:xfrm>
          <a:prstGeom prst="rect">
            <a:avLst/>
          </a:prstGeom>
        </p:spPr>
      </p:pic>
      <p:pic>
        <p:nvPicPr>
          <p:cNvPr id="2" name="Picture 2">
            <a:extLst>
              <a:ext uri="{FF2B5EF4-FFF2-40B4-BE49-F238E27FC236}">
                <a16:creationId xmlns:a16="http://schemas.microsoft.com/office/drawing/2014/main" id="{B3B678B3-838F-4B3B-A1CB-111407971A2D}"/>
              </a:ext>
            </a:extLst>
          </p:cNvPr>
          <p:cNvPicPr>
            <a:picLocks noChangeAspect="1"/>
          </p:cNvPicPr>
          <p:nvPr/>
        </p:nvPicPr>
        <p:blipFill>
          <a:blip r:embed="rId6"/>
          <a:stretch>
            <a:fillRect/>
          </a:stretch>
        </p:blipFill>
        <p:spPr>
          <a:xfrm>
            <a:off x="3146485" y="3490309"/>
            <a:ext cx="3648973" cy="621411"/>
          </a:xfrm>
          <a:prstGeom prst="rect">
            <a:avLst/>
          </a:prstGeom>
        </p:spPr>
      </p:pic>
    </p:spTree>
    <p:extLst>
      <p:ext uri="{BB962C8B-B14F-4D97-AF65-F5344CB8AC3E}">
        <p14:creationId xmlns:p14="http://schemas.microsoft.com/office/powerpoint/2010/main" val="3464674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68974F-FBD2-438B-AE0A-8FD935B8A73A}"/>
              </a:ext>
            </a:extLst>
          </p:cNvPr>
          <p:cNvSpPr txBox="1">
            <a:spLocks/>
          </p:cNvSpPr>
          <p:nvPr/>
        </p:nvSpPr>
        <p:spPr>
          <a:xfrm>
            <a:off x="357188" y="1460830"/>
            <a:ext cx="6538165" cy="2221839"/>
          </a:xfrm>
          <a:prstGeom prst="rect">
            <a:avLst/>
          </a:prstGeom>
        </p:spPr>
        <p:txBody>
          <a:bodyPr vert="horz" lIns="91440" tIns="45720" rIns="91440" bIns="45720" rtlCol="0" anchor="ctr">
            <a:noAutofit/>
          </a:bodyPr>
          <a:lstStyle>
            <a:lvl1pPr algn="l" defTabSz="457200" rtl="0" eaLnBrk="1" latinLnBrk="0" hangingPunct="1">
              <a:lnSpc>
                <a:spcPct val="100000"/>
              </a:lnSpc>
              <a:spcBef>
                <a:spcPct val="0"/>
              </a:spcBef>
              <a:spcAft>
                <a:spcPts val="0"/>
              </a:spcAft>
              <a:buNone/>
              <a:defRPr sz="2000" b="1" kern="1200">
                <a:solidFill>
                  <a:schemeClr val="bg1"/>
                </a:solidFill>
                <a:latin typeface="+mj-lt"/>
                <a:ea typeface="+mj-ea"/>
                <a:cs typeface="+mj-cs"/>
              </a:defRPr>
            </a:lvl1pPr>
          </a:lstStyle>
          <a:p>
            <a:r>
              <a:rPr lang="en-US" sz="4000" dirty="0"/>
              <a:t>Interested in an MPS or a Ph.D. in digital health?   </a:t>
            </a:r>
            <a:br>
              <a:rPr lang="en-US" sz="4000" dirty="0"/>
            </a:br>
            <a:br>
              <a:rPr lang="en-US" sz="4000" dirty="0"/>
            </a:br>
            <a:r>
              <a:rPr lang="en-US" sz="4000" dirty="0"/>
              <a:t>Drop us a line: chip@unc.edu.</a:t>
            </a:r>
            <a:endParaRPr lang="en-US" sz="4000" dirty="0">
              <a:ea typeface="+mj-lt"/>
              <a:cs typeface="+mj-lt"/>
            </a:endParaRPr>
          </a:p>
          <a:p>
            <a:endParaRPr lang="en-US" sz="4000" dirty="0"/>
          </a:p>
        </p:txBody>
      </p:sp>
    </p:spTree>
    <p:extLst>
      <p:ext uri="{BB962C8B-B14F-4D97-AF65-F5344CB8AC3E}">
        <p14:creationId xmlns:p14="http://schemas.microsoft.com/office/powerpoint/2010/main" val="305592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503A9-15F6-4F01-BBC0-63B239EF8955}"/>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5BDE7BA4-CB95-4D6D-AA2B-46FDB600C8A3}"/>
              </a:ext>
            </a:extLst>
          </p:cNvPr>
          <p:cNvSpPr>
            <a:spLocks noGrp="1"/>
          </p:cNvSpPr>
          <p:nvPr>
            <p:ph idx="1"/>
          </p:nvPr>
        </p:nvSpPr>
        <p:spPr/>
        <p:txBody>
          <a:bodyPr>
            <a:normAutofit lnSpcReduction="10000"/>
          </a:bodyPr>
          <a:lstStyle/>
          <a:p>
            <a:r>
              <a:rPr lang="en-US" dirty="0"/>
              <a:t>Machine learning are algorithms which enable computers to learn from data and improve based upon that data without being explicitly programmed to do so. </a:t>
            </a:r>
          </a:p>
          <a:p>
            <a:r>
              <a:rPr lang="en-US" dirty="0"/>
              <a:t>Require two sets of data to work:</a:t>
            </a:r>
          </a:p>
          <a:p>
            <a:pPr lvl="1"/>
            <a:r>
              <a:rPr lang="en-US" dirty="0"/>
              <a:t>Training data: Data the computers learns from</a:t>
            </a:r>
          </a:p>
          <a:p>
            <a:pPr lvl="1"/>
            <a:r>
              <a:rPr lang="en-US" dirty="0"/>
              <a:t>Test data: Data the computer is evaluated on</a:t>
            </a:r>
          </a:p>
          <a:p>
            <a:r>
              <a:rPr lang="en-US" dirty="0"/>
              <a:t>We will be exploring two type of machine learning algorithms:</a:t>
            </a:r>
          </a:p>
          <a:p>
            <a:pPr lvl="1"/>
            <a:r>
              <a:rPr lang="en-US" dirty="0"/>
              <a:t>Logistic Regression</a:t>
            </a:r>
          </a:p>
          <a:p>
            <a:pPr lvl="1"/>
            <a:r>
              <a:rPr lang="en-US" dirty="0"/>
              <a:t>Decision Trees</a:t>
            </a:r>
          </a:p>
          <a:p>
            <a:endParaRPr lang="en-US" dirty="0"/>
          </a:p>
        </p:txBody>
      </p:sp>
      <p:sp>
        <p:nvSpPr>
          <p:cNvPr id="4" name="Slide Number Placeholder 3">
            <a:extLst>
              <a:ext uri="{FF2B5EF4-FFF2-40B4-BE49-F238E27FC236}">
                <a16:creationId xmlns:a16="http://schemas.microsoft.com/office/drawing/2014/main" id="{B068D0B2-67EB-4179-AAF1-8F5B75124225}"/>
              </a:ext>
            </a:extLst>
          </p:cNvPr>
          <p:cNvSpPr>
            <a:spLocks noGrp="1"/>
          </p:cNvSpPr>
          <p:nvPr>
            <p:ph type="sldNum" sz="quarter" idx="4"/>
          </p:nvPr>
        </p:nvSpPr>
        <p:spPr/>
        <p:txBody>
          <a:bodyPr/>
          <a:lstStyle/>
          <a:p>
            <a:fld id="{263E268E-DA18-874E-8CBA-6F80F366F288}" type="slidenum">
              <a:rPr lang="en-US" smtClean="0"/>
              <a:pPr/>
              <a:t>4</a:t>
            </a:fld>
            <a:endParaRPr lang="en-US" dirty="0"/>
          </a:p>
        </p:txBody>
      </p:sp>
    </p:spTree>
    <p:extLst>
      <p:ext uri="{BB962C8B-B14F-4D97-AF65-F5344CB8AC3E}">
        <p14:creationId xmlns:p14="http://schemas.microsoft.com/office/powerpoint/2010/main" val="38422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DE34B1-1AFF-4E3C-9230-041F6980EBC2}"/>
              </a:ext>
            </a:extLst>
          </p:cNvPr>
          <p:cNvSpPr>
            <a:spLocks noGrp="1"/>
          </p:cNvSpPr>
          <p:nvPr>
            <p:ph type="ctrTitle"/>
          </p:nvPr>
        </p:nvSpPr>
        <p:spPr/>
        <p:txBody>
          <a:bodyPr/>
          <a:lstStyle/>
          <a:p>
            <a:r>
              <a:rPr lang="en-US" dirty="0"/>
              <a:t>End of Video 4</a:t>
            </a:r>
          </a:p>
        </p:txBody>
      </p:sp>
      <p:sp>
        <p:nvSpPr>
          <p:cNvPr id="6" name="Subtitle 5">
            <a:extLst>
              <a:ext uri="{FF2B5EF4-FFF2-40B4-BE49-F238E27FC236}">
                <a16:creationId xmlns:a16="http://schemas.microsoft.com/office/drawing/2014/main" id="{9674FECD-78EC-4F4D-A16D-00AB3F37797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9555487-E524-43CE-86FA-001B89BFD1FC}"/>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40</a:t>
            </a:fld>
            <a:endParaRPr lang="en-US" dirty="0"/>
          </a:p>
        </p:txBody>
      </p:sp>
    </p:spTree>
    <p:extLst>
      <p:ext uri="{BB962C8B-B14F-4D97-AF65-F5344CB8AC3E}">
        <p14:creationId xmlns:p14="http://schemas.microsoft.com/office/powerpoint/2010/main" val="2848979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6834-F862-447D-8F08-109667B60AFF}"/>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DFBFF424-DCC7-483B-97A8-3EF08C19114E}"/>
              </a:ext>
            </a:extLst>
          </p:cNvPr>
          <p:cNvSpPr>
            <a:spLocks noGrp="1"/>
          </p:cNvSpPr>
          <p:nvPr>
            <p:ph idx="1"/>
          </p:nvPr>
        </p:nvSpPr>
        <p:spPr/>
        <p:txBody>
          <a:bodyPr/>
          <a:lstStyle/>
          <a:p>
            <a:r>
              <a:rPr lang="en-US" dirty="0"/>
              <a:t>Imagine you have created a model to predict whether a patient will have a heart attack or not. You run an evaluation and obtain the following confusion matrix</a:t>
            </a:r>
          </a:p>
          <a:p>
            <a:endParaRPr lang="en-US" dirty="0"/>
          </a:p>
          <a:p>
            <a:pPr marL="0" indent="0">
              <a:buNone/>
            </a:pPr>
            <a:endParaRPr lang="en-US" dirty="0"/>
          </a:p>
          <a:p>
            <a:pPr marL="0" indent="0">
              <a:buNone/>
            </a:pPr>
            <a:endParaRPr lang="en-US" dirty="0"/>
          </a:p>
          <a:p>
            <a:endParaRPr lang="en-US" dirty="0"/>
          </a:p>
          <a:p>
            <a:r>
              <a:rPr lang="en-US" dirty="0"/>
              <a:t>Please calculate the accuracy, specificity, and sensitivity</a:t>
            </a:r>
          </a:p>
          <a:p>
            <a:pPr marL="0" indent="0">
              <a:buNone/>
            </a:pPr>
            <a:endParaRPr lang="en-US" dirty="0"/>
          </a:p>
        </p:txBody>
      </p:sp>
      <p:sp>
        <p:nvSpPr>
          <p:cNvPr id="4" name="Slide Number Placeholder 3">
            <a:extLst>
              <a:ext uri="{FF2B5EF4-FFF2-40B4-BE49-F238E27FC236}">
                <a16:creationId xmlns:a16="http://schemas.microsoft.com/office/drawing/2014/main" id="{6A40A66E-EDEF-47FE-8E6A-725645502CD1}"/>
              </a:ext>
            </a:extLst>
          </p:cNvPr>
          <p:cNvSpPr>
            <a:spLocks noGrp="1"/>
          </p:cNvSpPr>
          <p:nvPr>
            <p:ph type="sldNum" sz="quarter" idx="4"/>
          </p:nvPr>
        </p:nvSpPr>
        <p:spPr/>
        <p:txBody>
          <a:bodyPr/>
          <a:lstStyle/>
          <a:p>
            <a:fld id="{263E268E-DA18-874E-8CBA-6F80F366F288}" type="slidenum">
              <a:rPr lang="en-US" smtClean="0"/>
              <a:pPr/>
              <a:t>41</a:t>
            </a:fld>
            <a:endParaRPr lang="en-US" dirty="0"/>
          </a:p>
        </p:txBody>
      </p:sp>
      <p:pic>
        <p:nvPicPr>
          <p:cNvPr id="6" name="Picture 5">
            <a:extLst>
              <a:ext uri="{FF2B5EF4-FFF2-40B4-BE49-F238E27FC236}">
                <a16:creationId xmlns:a16="http://schemas.microsoft.com/office/drawing/2014/main" id="{86B44BCA-E220-43B2-B6FE-A4E371E2A997}"/>
              </a:ext>
            </a:extLst>
          </p:cNvPr>
          <p:cNvPicPr>
            <a:picLocks noChangeAspect="1"/>
          </p:cNvPicPr>
          <p:nvPr/>
        </p:nvPicPr>
        <p:blipFill>
          <a:blip r:embed="rId2"/>
          <a:stretch>
            <a:fillRect/>
          </a:stretch>
        </p:blipFill>
        <p:spPr>
          <a:xfrm>
            <a:off x="2168204" y="2231187"/>
            <a:ext cx="4807591" cy="1685283"/>
          </a:xfrm>
          <a:prstGeom prst="rect">
            <a:avLst/>
          </a:prstGeom>
        </p:spPr>
      </p:pic>
    </p:spTree>
    <p:extLst>
      <p:ext uri="{BB962C8B-B14F-4D97-AF65-F5344CB8AC3E}">
        <p14:creationId xmlns:p14="http://schemas.microsoft.com/office/powerpoint/2010/main" val="1539123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0D33-CC7D-48AA-8D02-01EF53DF941F}"/>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3DE47143-90A4-4593-91BD-43B1EDECBE4D}"/>
              </a:ext>
            </a:extLst>
          </p:cNvPr>
          <p:cNvSpPr>
            <a:spLocks noGrp="1"/>
          </p:cNvSpPr>
          <p:nvPr>
            <p:ph idx="1"/>
          </p:nvPr>
        </p:nvSpPr>
        <p:spPr/>
        <p:txBody>
          <a:bodyPr/>
          <a:lstStyle/>
          <a:p>
            <a:r>
              <a:rPr lang="en-US" dirty="0"/>
              <a:t>Imagine you have two prediction model</a:t>
            </a:r>
          </a:p>
          <a:p>
            <a:pPr lvl="1"/>
            <a:r>
              <a:rPr lang="en-US" dirty="0"/>
              <a:t>One has an accuracy of 95% and an ROC-AUC of 0.60</a:t>
            </a:r>
          </a:p>
          <a:p>
            <a:pPr lvl="1"/>
            <a:r>
              <a:rPr lang="en-US" dirty="0"/>
              <a:t>Another one has accuracy of 86% and an ROC-AUC of 0.75</a:t>
            </a:r>
          </a:p>
          <a:p>
            <a:r>
              <a:rPr lang="en-US" dirty="0"/>
              <a:t>Which is the better model?</a:t>
            </a:r>
          </a:p>
        </p:txBody>
      </p:sp>
      <p:sp>
        <p:nvSpPr>
          <p:cNvPr id="4" name="Slide Number Placeholder 3">
            <a:extLst>
              <a:ext uri="{FF2B5EF4-FFF2-40B4-BE49-F238E27FC236}">
                <a16:creationId xmlns:a16="http://schemas.microsoft.com/office/drawing/2014/main" id="{1A80086A-5131-4C9C-B135-D57F392936BF}"/>
              </a:ext>
            </a:extLst>
          </p:cNvPr>
          <p:cNvSpPr>
            <a:spLocks noGrp="1"/>
          </p:cNvSpPr>
          <p:nvPr>
            <p:ph type="sldNum" sz="quarter" idx="4"/>
          </p:nvPr>
        </p:nvSpPr>
        <p:spPr/>
        <p:txBody>
          <a:bodyPr/>
          <a:lstStyle/>
          <a:p>
            <a:fld id="{263E268E-DA18-874E-8CBA-6F80F366F288}" type="slidenum">
              <a:rPr lang="en-US" smtClean="0"/>
              <a:pPr/>
              <a:t>42</a:t>
            </a:fld>
            <a:endParaRPr lang="en-US" dirty="0"/>
          </a:p>
        </p:txBody>
      </p:sp>
    </p:spTree>
    <p:extLst>
      <p:ext uri="{BB962C8B-B14F-4D97-AF65-F5344CB8AC3E}">
        <p14:creationId xmlns:p14="http://schemas.microsoft.com/office/powerpoint/2010/main" val="497700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41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B13AA-09FB-4EDB-AAB3-D1AA7AF910B9}"/>
              </a:ext>
            </a:extLst>
          </p:cNvPr>
          <p:cNvSpPr>
            <a:spLocks noGrp="1"/>
          </p:cNvSpPr>
          <p:nvPr>
            <p:ph type="ctrTitle"/>
          </p:nvPr>
        </p:nvSpPr>
        <p:spPr/>
        <p:txBody>
          <a:bodyPr/>
          <a:lstStyle/>
          <a:p>
            <a:r>
              <a:rPr lang="en-US" dirty="0"/>
              <a:t>End of Video 1</a:t>
            </a:r>
          </a:p>
        </p:txBody>
      </p:sp>
      <p:sp>
        <p:nvSpPr>
          <p:cNvPr id="6" name="Subtitle 5">
            <a:extLst>
              <a:ext uri="{FF2B5EF4-FFF2-40B4-BE49-F238E27FC236}">
                <a16:creationId xmlns:a16="http://schemas.microsoft.com/office/drawing/2014/main" id="{935F2E68-4AA8-4555-98B8-2803912F98A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C0CF84E-5FA6-4A37-86C0-D0E4BDEECA5F}"/>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5</a:t>
            </a:fld>
            <a:endParaRPr lang="en-US" dirty="0"/>
          </a:p>
        </p:txBody>
      </p:sp>
    </p:spTree>
    <p:extLst>
      <p:ext uri="{BB962C8B-B14F-4D97-AF65-F5344CB8AC3E}">
        <p14:creationId xmlns:p14="http://schemas.microsoft.com/office/powerpoint/2010/main" val="502823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59EEB-13D7-458A-BB3A-9033D9BE9619}"/>
              </a:ext>
            </a:extLst>
          </p:cNvPr>
          <p:cNvSpPr>
            <a:spLocks noGrp="1"/>
          </p:cNvSpPr>
          <p:nvPr>
            <p:ph type="ctrTitle"/>
          </p:nvPr>
        </p:nvSpPr>
        <p:spPr/>
        <p:txBody>
          <a:bodyPr/>
          <a:lstStyle/>
          <a:p>
            <a:r>
              <a:rPr lang="en-US" dirty="0"/>
              <a:t>Predictive Analysis: Logistic Regression</a:t>
            </a:r>
          </a:p>
        </p:txBody>
      </p:sp>
      <p:sp>
        <p:nvSpPr>
          <p:cNvPr id="5" name="Subtitle 4">
            <a:extLst>
              <a:ext uri="{FF2B5EF4-FFF2-40B4-BE49-F238E27FC236}">
                <a16:creationId xmlns:a16="http://schemas.microsoft.com/office/drawing/2014/main" id="{679463F3-671C-4F0C-9B29-10159CFD16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0097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5E61-5D23-4A6C-AE8A-7CF6CB29093A}"/>
              </a:ext>
            </a:extLst>
          </p:cNvPr>
          <p:cNvSpPr>
            <a:spLocks noGrp="1"/>
          </p:cNvSpPr>
          <p:nvPr>
            <p:ph type="title"/>
          </p:nvPr>
        </p:nvSpPr>
        <p:spPr/>
        <p:txBody>
          <a:bodyPr/>
          <a:lstStyle/>
          <a:p>
            <a:r>
              <a:rPr lang="en-US" dirty="0"/>
              <a:t>What is Logistic Regression?</a:t>
            </a:r>
          </a:p>
        </p:txBody>
      </p:sp>
      <p:sp>
        <p:nvSpPr>
          <p:cNvPr id="3" name="Content Placeholder 2">
            <a:extLst>
              <a:ext uri="{FF2B5EF4-FFF2-40B4-BE49-F238E27FC236}">
                <a16:creationId xmlns:a16="http://schemas.microsoft.com/office/drawing/2014/main" id="{2C56B32D-D8BD-47EA-ADDB-D69164ADB17F}"/>
              </a:ext>
            </a:extLst>
          </p:cNvPr>
          <p:cNvSpPr>
            <a:spLocks noGrp="1"/>
          </p:cNvSpPr>
          <p:nvPr>
            <p:ph idx="1"/>
          </p:nvPr>
        </p:nvSpPr>
        <p:spPr/>
        <p:txBody>
          <a:bodyPr>
            <a:normAutofit/>
          </a:bodyPr>
          <a:lstStyle/>
          <a:p>
            <a:r>
              <a:rPr lang="en-US" dirty="0"/>
              <a:t>Classification algorithm designed to assign observations to a discrete or limited number of classes</a:t>
            </a:r>
          </a:p>
          <a:p>
            <a:r>
              <a:rPr lang="en-US" dirty="0" err="1"/>
              <a:t>Ie</a:t>
            </a:r>
            <a:r>
              <a:rPr lang="en-US" dirty="0"/>
              <a:t>. Email spam vs. not spam</a:t>
            </a:r>
          </a:p>
          <a:p>
            <a:r>
              <a:rPr lang="en-US" dirty="0"/>
              <a:t>Types of Logistic Regression:</a:t>
            </a:r>
          </a:p>
          <a:p>
            <a:pPr lvl="1"/>
            <a:r>
              <a:rPr lang="en-US" dirty="0"/>
              <a:t>Binary (Malignant vs. Benign Tumor)</a:t>
            </a:r>
          </a:p>
          <a:p>
            <a:pPr lvl="1"/>
            <a:r>
              <a:rPr lang="en-US" dirty="0"/>
              <a:t>Multi-class (Which cancer stage? Stage 1 vs 2 vs 3 vs 4)</a:t>
            </a:r>
          </a:p>
          <a:p>
            <a:r>
              <a:rPr lang="en-US" dirty="0"/>
              <a:t>This module will focus on Binary Logistic Regression</a:t>
            </a:r>
          </a:p>
        </p:txBody>
      </p:sp>
      <p:sp>
        <p:nvSpPr>
          <p:cNvPr id="4" name="Slide Number Placeholder 3">
            <a:extLst>
              <a:ext uri="{FF2B5EF4-FFF2-40B4-BE49-F238E27FC236}">
                <a16:creationId xmlns:a16="http://schemas.microsoft.com/office/drawing/2014/main" id="{2E48B775-BB3B-4080-BE9D-9BFAA7ACF440}"/>
              </a:ext>
            </a:extLst>
          </p:cNvPr>
          <p:cNvSpPr>
            <a:spLocks noGrp="1"/>
          </p:cNvSpPr>
          <p:nvPr>
            <p:ph type="sldNum" sz="quarter" idx="4"/>
          </p:nvPr>
        </p:nvSpPr>
        <p:spPr/>
        <p:txBody>
          <a:bodyPr/>
          <a:lstStyle/>
          <a:p>
            <a:fld id="{263E268E-DA18-874E-8CBA-6F80F366F288}" type="slidenum">
              <a:rPr lang="en-US" smtClean="0"/>
              <a:pPr/>
              <a:t>7</a:t>
            </a:fld>
            <a:endParaRPr lang="en-US" dirty="0"/>
          </a:p>
        </p:txBody>
      </p:sp>
    </p:spTree>
    <p:extLst>
      <p:ext uri="{BB962C8B-B14F-4D97-AF65-F5344CB8AC3E}">
        <p14:creationId xmlns:p14="http://schemas.microsoft.com/office/powerpoint/2010/main" val="32325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FBAC-DD23-4E51-AC3A-DEDBFCA0308D}"/>
              </a:ext>
            </a:extLst>
          </p:cNvPr>
          <p:cNvSpPr>
            <a:spLocks noGrp="1"/>
          </p:cNvSpPr>
          <p:nvPr>
            <p:ph type="title"/>
          </p:nvPr>
        </p:nvSpPr>
        <p:spPr/>
        <p:txBody>
          <a:bodyPr/>
          <a:lstStyle/>
          <a:p>
            <a:r>
              <a:rPr lang="en-US" dirty="0"/>
              <a:t>How Does Logistic Regression Work?</a:t>
            </a:r>
          </a:p>
        </p:txBody>
      </p:sp>
      <p:sp>
        <p:nvSpPr>
          <p:cNvPr id="5" name="Content Placeholder 4">
            <a:extLst>
              <a:ext uri="{FF2B5EF4-FFF2-40B4-BE49-F238E27FC236}">
                <a16:creationId xmlns:a16="http://schemas.microsoft.com/office/drawing/2014/main" id="{CE6FD0DA-088A-49BE-A3B8-831647701D75}"/>
              </a:ext>
            </a:extLst>
          </p:cNvPr>
          <p:cNvSpPr>
            <a:spLocks noGrp="1"/>
          </p:cNvSpPr>
          <p:nvPr>
            <p:ph idx="13"/>
          </p:nvPr>
        </p:nvSpPr>
        <p:spPr/>
        <p:txBody>
          <a:bodyPr>
            <a:normAutofit fontScale="92500" lnSpcReduction="20000"/>
          </a:bodyPr>
          <a:lstStyle/>
          <a:p>
            <a:r>
              <a:rPr lang="en-US" dirty="0"/>
              <a:t>Calculates a probability for a particular prediction class using a ‘sigmoid’ or ‘logit’ function</a:t>
            </a:r>
          </a:p>
          <a:p>
            <a:r>
              <a:rPr lang="en-US" dirty="0"/>
              <a:t>Sigmoid simply means “S-shaped”. This is the shape of the sigmoid function. </a:t>
            </a:r>
          </a:p>
          <a:p>
            <a:r>
              <a:rPr lang="en-US" dirty="0"/>
              <a:t>Will ‘ingest’ all variables given to it in the data and compute a probability based on those variables</a:t>
            </a:r>
          </a:p>
          <a:p>
            <a:endParaRPr lang="en-US" dirty="0"/>
          </a:p>
        </p:txBody>
      </p:sp>
      <p:sp>
        <p:nvSpPr>
          <p:cNvPr id="4" name="Slide Number Placeholder 3">
            <a:extLst>
              <a:ext uri="{FF2B5EF4-FFF2-40B4-BE49-F238E27FC236}">
                <a16:creationId xmlns:a16="http://schemas.microsoft.com/office/drawing/2014/main" id="{B83569BA-2E80-4662-A7BE-E70C04EBEDBE}"/>
              </a:ext>
            </a:extLst>
          </p:cNvPr>
          <p:cNvSpPr>
            <a:spLocks noGrp="1"/>
          </p:cNvSpPr>
          <p:nvPr>
            <p:ph type="sldNum" sz="quarter" idx="4"/>
          </p:nvPr>
        </p:nvSpPr>
        <p:spPr/>
        <p:txBody>
          <a:bodyPr/>
          <a:lstStyle/>
          <a:p>
            <a:fld id="{263E268E-DA18-874E-8CBA-6F80F366F288}" type="slidenum">
              <a:rPr lang="en-US" smtClean="0"/>
              <a:pPr/>
              <a:t>8</a:t>
            </a:fld>
            <a:endParaRPr lang="en-US" dirty="0"/>
          </a:p>
        </p:txBody>
      </p:sp>
      <p:pic>
        <p:nvPicPr>
          <p:cNvPr id="8" name="Picture 2">
            <a:extLst>
              <a:ext uri="{FF2B5EF4-FFF2-40B4-BE49-F238E27FC236}">
                <a16:creationId xmlns:a16="http://schemas.microsoft.com/office/drawing/2014/main" id="{5B04E550-090E-41A9-AD23-A17C6E3914E5}"/>
              </a:ext>
            </a:extLst>
          </p:cNvPr>
          <p:cNvPicPr>
            <a:picLocks noGrp="1" noChangeAspect="1" noChangeArrowheads="1"/>
          </p:cNvPicPr>
          <p:nvPr>
            <p:ph idx="12"/>
          </p:nvPr>
        </p:nvPicPr>
        <p:blipFill rotWithShape="1">
          <a:blip r:embed="rId3">
            <a:extLst>
              <a:ext uri="{28A0092B-C50C-407E-A947-70E740481C1C}">
                <a14:useLocalDpi xmlns:a14="http://schemas.microsoft.com/office/drawing/2010/main" val="0"/>
              </a:ext>
            </a:extLst>
          </a:blip>
          <a:srcRect l="48270"/>
          <a:stretch/>
        </p:blipFill>
        <p:spPr bwMode="auto">
          <a:xfrm>
            <a:off x="4771839" y="976313"/>
            <a:ext cx="4119935" cy="352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2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1F2E62D-878B-4987-B73B-8A2B7D919E27}"/>
              </a:ext>
            </a:extLst>
          </p:cNvPr>
          <p:cNvSpPr>
            <a:spLocks noGrp="1"/>
          </p:cNvSpPr>
          <p:nvPr>
            <p:ph type="subTitle" idx="1"/>
          </p:nvPr>
        </p:nvSpPr>
        <p:spPr/>
        <p:txBody>
          <a:bodyPr/>
          <a:lstStyle/>
          <a:p>
            <a:pPr marL="342900" indent="-342900">
              <a:buFont typeface="Arial" panose="020B0604020202020204" pitchFamily="34" charset="0"/>
              <a:buChar char="•"/>
            </a:pPr>
            <a:r>
              <a:rPr lang="en-US" dirty="0"/>
              <a:t>Many online resources will delve deep into the math behind logistic regression</a:t>
            </a:r>
          </a:p>
          <a:p>
            <a:pPr marL="342900" indent="-342900">
              <a:buFont typeface="Arial" panose="020B0604020202020204" pitchFamily="34" charset="0"/>
              <a:buChar char="•"/>
            </a:pPr>
            <a:r>
              <a:rPr lang="en-US" dirty="0"/>
              <a:t>For the purpose of this module, you just need to understand that logistic regression will classify an observation to a </a:t>
            </a:r>
            <a:r>
              <a:rPr lang="en-US" b="1" u="sng" dirty="0"/>
              <a:t>discrete</a:t>
            </a:r>
            <a:r>
              <a:rPr lang="en-US" dirty="0"/>
              <a:t> number of categories</a:t>
            </a:r>
          </a:p>
          <a:p>
            <a:pPr marL="742950" lvl="1" indent="-285750" algn="l">
              <a:buFont typeface="Arial"/>
              <a:buChar char="–"/>
            </a:pPr>
            <a:r>
              <a:rPr lang="en-US" dirty="0">
                <a:solidFill>
                  <a:srgbClr val="767676"/>
                </a:solidFill>
              </a:rPr>
              <a:t>The math behind logistic regression is beyond the scope of this module</a:t>
            </a:r>
          </a:p>
          <a:p>
            <a:pPr lvl="1" algn="l"/>
            <a:r>
              <a:rPr lang="en-US" sz="2400" dirty="0">
                <a:solidFill>
                  <a:schemeClr val="accent6"/>
                </a:solidFill>
              </a:rPr>
              <a:t>	</a:t>
            </a:r>
          </a:p>
          <a:p>
            <a:endParaRPr lang="en-US" dirty="0"/>
          </a:p>
        </p:txBody>
      </p:sp>
      <p:sp>
        <p:nvSpPr>
          <p:cNvPr id="6" name="Title 5">
            <a:extLst>
              <a:ext uri="{FF2B5EF4-FFF2-40B4-BE49-F238E27FC236}">
                <a16:creationId xmlns:a16="http://schemas.microsoft.com/office/drawing/2014/main" id="{4F2A30C6-93D7-4B54-9D57-857265B33779}"/>
              </a:ext>
            </a:extLst>
          </p:cNvPr>
          <p:cNvSpPr>
            <a:spLocks noGrp="1"/>
          </p:cNvSpPr>
          <p:nvPr>
            <p:ph type="title"/>
          </p:nvPr>
        </p:nvSpPr>
        <p:spPr/>
        <p:txBody>
          <a:bodyPr/>
          <a:lstStyle/>
          <a:p>
            <a:r>
              <a:rPr lang="en-US" dirty="0"/>
              <a:t>Important Note</a:t>
            </a:r>
          </a:p>
        </p:txBody>
      </p:sp>
      <p:sp>
        <p:nvSpPr>
          <p:cNvPr id="5" name="Slide Number Placeholder 4">
            <a:extLst>
              <a:ext uri="{FF2B5EF4-FFF2-40B4-BE49-F238E27FC236}">
                <a16:creationId xmlns:a16="http://schemas.microsoft.com/office/drawing/2014/main" id="{64E5532E-1701-443D-A5A2-D7A024C8B877}"/>
              </a:ext>
            </a:extLst>
          </p:cNvPr>
          <p:cNvSpPr>
            <a:spLocks noGrp="1"/>
          </p:cNvSpPr>
          <p:nvPr>
            <p:ph type="sldNum" sz="quarter" idx="4"/>
          </p:nvPr>
        </p:nvSpPr>
        <p:spPr/>
        <p:txBody>
          <a:bodyPr/>
          <a:lstStyle/>
          <a:p>
            <a:fld id="{263E268E-DA18-874E-8CBA-6F80F366F288}" type="slidenum">
              <a:rPr lang="en-US" smtClean="0"/>
              <a:pPr/>
              <a:t>9</a:t>
            </a:fld>
            <a:endParaRPr lang="en-US" dirty="0"/>
          </a:p>
        </p:txBody>
      </p:sp>
    </p:spTree>
    <p:extLst>
      <p:ext uri="{BB962C8B-B14F-4D97-AF65-F5344CB8AC3E}">
        <p14:creationId xmlns:p14="http://schemas.microsoft.com/office/powerpoint/2010/main" val="3909842626"/>
      </p:ext>
    </p:extLst>
  </p:cSld>
  <p:clrMapOvr>
    <a:masterClrMapping/>
  </p:clrMapOvr>
</p:sld>
</file>

<file path=ppt/theme/theme1.xml><?xml version="1.0" encoding="utf-8"?>
<a:theme xmlns:a="http://schemas.openxmlformats.org/drawingml/2006/main" name="Titl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osing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39726</TotalTime>
  <Words>4088</Words>
  <Application>Microsoft Office PowerPoint</Application>
  <PresentationFormat>On-screen Show (16:9)</PresentationFormat>
  <Paragraphs>391</Paragraphs>
  <Slides>43</Slides>
  <Notes>32</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43</vt:i4>
      </vt:variant>
    </vt:vector>
  </HeadingPairs>
  <TitlesOfParts>
    <vt:vector size="54" baseType="lpstr">
      <vt:lpstr>Arial</vt:lpstr>
      <vt:lpstr>Calibri</vt:lpstr>
      <vt:lpstr>Cambria Math</vt:lpstr>
      <vt:lpstr>Franklin Gothic Book</vt:lpstr>
      <vt:lpstr>Franklin Gothic Medium</vt:lpstr>
      <vt:lpstr>Title Slide</vt:lpstr>
      <vt:lpstr>Divider Slide</vt:lpstr>
      <vt:lpstr>Text Slide</vt:lpstr>
      <vt:lpstr>Text &amp; Image Slide</vt:lpstr>
      <vt:lpstr>Closing Slide</vt:lpstr>
      <vt:lpstr>1_Text &amp; Image Slide</vt:lpstr>
      <vt:lpstr>Predictive Analysis</vt:lpstr>
      <vt:lpstr>Module 5 Instructor</vt:lpstr>
      <vt:lpstr>What is Predictive Analysis?</vt:lpstr>
      <vt:lpstr>What is Machine Learning?</vt:lpstr>
      <vt:lpstr>End of Video 1</vt:lpstr>
      <vt:lpstr>Predictive Analysis: Logistic Regression</vt:lpstr>
      <vt:lpstr>What is Logistic Regression?</vt:lpstr>
      <vt:lpstr>How Does Logistic Regression Work?</vt:lpstr>
      <vt:lpstr>Important Note</vt:lpstr>
      <vt:lpstr>Advantages vs. Disadvantages</vt:lpstr>
      <vt:lpstr>Logistic Regression is Meant to Solve Linear Problems</vt:lpstr>
      <vt:lpstr>End of Video 2</vt:lpstr>
      <vt:lpstr>Exercise 1</vt:lpstr>
      <vt:lpstr>Exercise 2</vt:lpstr>
      <vt:lpstr>Predictive Analysis: Decision Trees</vt:lpstr>
      <vt:lpstr>What are Decision Trees?</vt:lpstr>
      <vt:lpstr>Decision Trees Are Common in Healthcare</vt:lpstr>
      <vt:lpstr>Regression and Classification Trees</vt:lpstr>
      <vt:lpstr>Decision Tree Examples</vt:lpstr>
      <vt:lpstr>Advantages vs. Disadvantages</vt:lpstr>
      <vt:lpstr>End of Video 3</vt:lpstr>
      <vt:lpstr>Exercise</vt:lpstr>
      <vt:lpstr>Exercise</vt:lpstr>
      <vt:lpstr>Predictive Analysis: Evaluation</vt:lpstr>
      <vt:lpstr>Evaluation: Sensitivity, Specificity, and ROC Curves</vt:lpstr>
      <vt:lpstr>Confusion Matrix</vt:lpstr>
      <vt:lpstr>Confusion Matrix (cont.)</vt:lpstr>
      <vt:lpstr>Confusion Matrix Example</vt:lpstr>
      <vt:lpstr>Confusion Matrix Example (cont.)</vt:lpstr>
      <vt:lpstr>Confusion Matrix Example (cont.)</vt:lpstr>
      <vt:lpstr>Confusion Matrix Example (cont.)</vt:lpstr>
      <vt:lpstr>Accuracy</vt:lpstr>
      <vt:lpstr>Sensitivity</vt:lpstr>
      <vt:lpstr>Specificity</vt:lpstr>
      <vt:lpstr>Receiver Operating Characteristics (ROC) Curves</vt:lpstr>
      <vt:lpstr>Receiver Operating Characteristics (ROC) Curves (Cont.)</vt:lpstr>
      <vt:lpstr>Area Under the Curve (AUC)</vt:lpstr>
      <vt:lpstr>PowerPoint Presentation</vt:lpstr>
      <vt:lpstr>PowerPoint Presentation</vt:lpstr>
      <vt:lpstr>End of Video 4</vt:lpstr>
      <vt:lpstr>Exercise</vt:lpstr>
      <vt:lpstr>Exercise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Eric Cui</cp:lastModifiedBy>
  <cp:revision>426</cp:revision>
  <dcterms:created xsi:type="dcterms:W3CDTF">2010-04-12T23:12:02Z</dcterms:created>
  <dcterms:modified xsi:type="dcterms:W3CDTF">2020-06-29T21:40:15Z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